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5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300" r:id="rId11"/>
    <p:sldId id="294" r:id="rId12"/>
    <p:sldId id="265" r:id="rId13"/>
    <p:sldId id="296" r:id="rId14"/>
    <p:sldId id="266" r:id="rId15"/>
    <p:sldId id="295" r:id="rId16"/>
    <p:sldId id="267" r:id="rId17"/>
    <p:sldId id="268" r:id="rId18"/>
    <p:sldId id="269" r:id="rId19"/>
    <p:sldId id="293" r:id="rId20"/>
  </p:sldIdLst>
  <p:sldSz cx="9906000" cy="6858000" type="A4"/>
  <p:notesSz cx="9926638" cy="6797675"/>
  <p:defaultTextStyle>
    <a:defPPr>
      <a:defRPr lang="zh-TW"/>
    </a:defPPr>
    <a:lvl1pPr marL="0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79730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60095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39825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520190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99920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80285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660015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3040380" algn="l" defTabSz="7600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7" userDrawn="1">
          <p15:clr>
            <a:srgbClr val="A4A3A4"/>
          </p15:clr>
        </p15:guide>
        <p15:guide id="2" pos="3742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1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75">
          <p15:clr>
            <a:srgbClr val="A4A3A4"/>
          </p15:clr>
        </p15:guide>
        <p15:guide id="3" orient="horz" pos="2142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5F"/>
    <a:srgbClr val="FF0066"/>
    <a:srgbClr val="C9C9C9"/>
    <a:srgbClr val="4D11F7"/>
    <a:srgbClr val="990000"/>
    <a:srgbClr val="E4E4E4"/>
    <a:srgbClr val="D10034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353" autoAdjust="0"/>
  </p:normalViewPr>
  <p:slideViewPr>
    <p:cSldViewPr snapToGrid="0" showGuides="1">
      <p:cViewPr varScale="1">
        <p:scale>
          <a:sx n="115" d="100"/>
          <a:sy n="115" d="100"/>
        </p:scale>
        <p:origin x="780" y="102"/>
      </p:cViewPr>
      <p:guideLst>
        <p:guide orient="horz" pos="2647"/>
        <p:guide pos="3742"/>
        <p:guide orient="horz" pos="2161"/>
        <p:guide pos="31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1795" y="62"/>
      </p:cViewPr>
      <p:guideLst>
        <p:guide orient="horz" pos="2880"/>
        <p:guide pos="2175"/>
        <p:guide orient="horz" pos="2142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621FD-B030-40F2-9BAD-8119130A7342}" type="datetimeFigureOut">
              <a:rPr lang="zh-TW" altLang="en-US" smtClean="0"/>
              <a:t>2025/9/19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0BE0E-90C8-4164-BA5E-940CA46905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8D751-5972-45E8-B20E-FE3204369280}" type="datetimeFigureOut">
              <a:rPr lang="zh-TW" altLang="en-US" smtClean="0"/>
              <a:t>2025/9/19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14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7B567-7F72-47EC-9DEE-43D7EA14A07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79730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60095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139825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520190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899920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280285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660015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3040380" algn="l" defTabSz="76009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" y="7480"/>
            <a:ext cx="9909963" cy="384591"/>
          </a:xfrm>
          <a:prstGeom prst="rect">
            <a:avLst/>
          </a:prstGeom>
        </p:spPr>
      </p:pic>
      <p:grpSp>
        <p:nvGrpSpPr>
          <p:cNvPr id="7" name="群組 6"/>
          <p:cNvGrpSpPr/>
          <p:nvPr userDrawn="1"/>
        </p:nvGrpSpPr>
        <p:grpSpPr>
          <a:xfrm>
            <a:off x="247577" y="3480101"/>
            <a:ext cx="3847116" cy="3254082"/>
            <a:chOff x="304707" y="3480097"/>
            <a:chExt cx="4734913" cy="325408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/>
            <a:srcRect t="-247" r="32113" b="9584"/>
            <a:stretch>
              <a:fillRect/>
            </a:stretch>
          </p:blipFill>
          <p:spPr>
            <a:xfrm rot="16200000" flipH="1" flipV="1">
              <a:off x="4769034" y="6526400"/>
              <a:ext cx="227630" cy="1879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1" t="518" r="28063" b="9583"/>
            <a:stretch>
              <a:fillRect/>
            </a:stretch>
          </p:blipFill>
          <p:spPr>
            <a:xfrm flipH="1" flipV="1">
              <a:off x="304707" y="6492656"/>
              <a:ext cx="241209" cy="186341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l="1" t="518" r="28063" b="9583"/>
            <a:stretch>
              <a:fillRect/>
            </a:stretch>
          </p:blipFill>
          <p:spPr>
            <a:xfrm rot="5400000" flipH="1" flipV="1">
              <a:off x="332141" y="3507531"/>
              <a:ext cx="241209" cy="18634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l="1" t="518" r="28063" b="9583"/>
            <a:stretch>
              <a:fillRect/>
            </a:stretch>
          </p:blipFill>
          <p:spPr>
            <a:xfrm rot="10800000" flipH="1" flipV="1">
              <a:off x="4798411" y="3551172"/>
              <a:ext cx="241209" cy="186341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 userDrawn="1"/>
        </p:nvSpPr>
        <p:spPr>
          <a:xfrm>
            <a:off x="7015469" y="583162"/>
            <a:ext cx="957000" cy="276741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kumimoji="1" lang="zh-CN" altLang="en-US" sz="1300" b="0" dirty="0">
                <a:latin typeface="標楷體" pitchFamily="65" charset="-120"/>
                <a:ea typeface="思源黑体 CN Heavy"/>
                <a:sym typeface="等线" panose="02010600030101010101" charset="-122"/>
              </a:rPr>
              <a:t>立</a:t>
            </a:r>
            <a:r>
              <a:rPr kumimoji="1" lang="zh-CN" altLang="en-US" sz="13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項編碼</a:t>
            </a:r>
            <a:r>
              <a:rPr kumimoji="1" lang="zh-CN" altLang="en-US" sz="1300" b="0" dirty="0" smtClean="0">
                <a:latin typeface="Microsoft JhengHei" panose="020B0604030504040204" pitchFamily="34" charset="-120"/>
                <a:ea typeface="思源黑体 CN Heavy"/>
                <a:sym typeface="等线" panose="02010600030101010101" charset="-122"/>
              </a:rPr>
              <a:t>：</a:t>
            </a:r>
            <a:endParaRPr lang="zh-TW" altLang="en-US" sz="1300" b="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4382562" y="5656960"/>
            <a:ext cx="2325059" cy="1037316"/>
          </a:xfrm>
          <a:prstGeom prst="rect">
            <a:avLst/>
          </a:prstGeom>
        </p:spPr>
        <p:txBody>
          <a:bodyPr wrap="square" lIns="62321" tIns="31161" rIns="62321" bIns="31161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製作單位：</a:t>
            </a:r>
            <a:endParaRPr kumimoji="1" lang="en-US" altLang="zh-CN" sz="1200" b="0" dirty="0" smtClean="0">
              <a:latin typeface="標楷體" pitchFamily="65" charset="-120"/>
              <a:ea typeface="思源黑体 CN Heavy"/>
            </a:endParaRPr>
          </a:p>
          <a:p>
            <a:pPr>
              <a:lnSpc>
                <a:spcPts val="1910"/>
              </a:lnSpc>
            </a:pP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製作人員：</a:t>
            </a:r>
            <a:endParaRPr kumimoji="1" lang="en-US" altLang="zh-CN" sz="1200" b="0" dirty="0" smtClean="0">
              <a:latin typeface="標楷體" pitchFamily="65" charset="-120"/>
              <a:ea typeface="思源黑体 CN Heavy"/>
            </a:endParaRPr>
          </a:p>
          <a:p>
            <a:pPr>
              <a:lnSpc>
                <a:spcPts val="1910"/>
              </a:lnSpc>
            </a:pP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聯繫</a:t>
            </a:r>
            <a:r>
              <a:rPr kumimoji="1" lang="zh-CN" altLang="en-US" sz="1200" b="0" dirty="0">
                <a:latin typeface="標楷體" pitchFamily="65" charset="-120"/>
                <a:ea typeface="思源黑体 CN Heavy"/>
              </a:rPr>
              <a:t>方式</a:t>
            </a: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：</a:t>
            </a:r>
            <a:endParaRPr kumimoji="1" lang="en-US" altLang="zh-CN" sz="1200" b="0" dirty="0" smtClean="0">
              <a:latin typeface="標楷體" pitchFamily="65" charset="-120"/>
              <a:ea typeface="思源黑体 CN Heavy"/>
            </a:endParaRPr>
          </a:p>
          <a:p>
            <a:pPr>
              <a:lnSpc>
                <a:spcPts val="1910"/>
              </a:lnSpc>
            </a:pP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製作時間：</a:t>
            </a:r>
            <a:endParaRPr lang="zh-TW" altLang="en-US" sz="800" b="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圓角矩形 21"/>
          <p:cNvSpPr/>
          <p:nvPr userDrawn="1"/>
        </p:nvSpPr>
        <p:spPr>
          <a:xfrm>
            <a:off x="4293037" y="5613538"/>
            <a:ext cx="2425844" cy="1135331"/>
          </a:xfrm>
          <a:prstGeom prst="roundRect">
            <a:avLst>
              <a:gd name="adj" fmla="val 12442"/>
            </a:avLst>
          </a:prstGeom>
          <a:noFill/>
          <a:ln w="3175">
            <a:solidFill>
              <a:srgbClr val="C9C9C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08" tIns="38004" rIns="76008" bIns="38004" rtlCol="0" anchor="ctr"/>
          <a:lstStyle/>
          <a:p>
            <a:pPr marL="0" algn="ctr" defTabSz="760095" rtl="0" eaLnBrk="1" latinLnBrk="0" hangingPunct="1"/>
            <a:endParaRPr lang="zh-TW" altLang="en-US" sz="14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圓角矩形 22"/>
          <p:cNvSpPr/>
          <p:nvPr userDrawn="1"/>
        </p:nvSpPr>
        <p:spPr>
          <a:xfrm>
            <a:off x="6780746" y="5587421"/>
            <a:ext cx="1677271" cy="1161446"/>
          </a:xfrm>
          <a:prstGeom prst="roundRect">
            <a:avLst>
              <a:gd name="adj" fmla="val 13850"/>
            </a:avLst>
          </a:prstGeom>
          <a:noFill/>
          <a:ln w="3175">
            <a:solidFill>
              <a:srgbClr val="C9C9C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08" tIns="38004" rIns="76008" bIns="38004" rtlCol="0" anchor="ctr"/>
          <a:lstStyle/>
          <a:p>
            <a:pPr marL="0" algn="ctr" defTabSz="760095" rtl="0" eaLnBrk="1" latinLnBrk="0" hangingPunct="1"/>
            <a:endParaRPr lang="zh-TW" altLang="en-US" sz="14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818992" y="5656965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0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0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25" name="圓角矩形 24"/>
          <p:cNvSpPr/>
          <p:nvPr userDrawn="1"/>
        </p:nvSpPr>
        <p:spPr>
          <a:xfrm>
            <a:off x="8522035" y="5604833"/>
            <a:ext cx="1291802" cy="1133518"/>
          </a:xfrm>
          <a:prstGeom prst="roundRect">
            <a:avLst>
              <a:gd name="adj" fmla="val 13850"/>
            </a:avLst>
          </a:prstGeom>
          <a:noFill/>
          <a:ln w="3175">
            <a:solidFill>
              <a:srgbClr val="C9C9C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08" tIns="38004" rIns="76008" bIns="38004"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/>
          <p:nvPr userDrawn="1"/>
        </p:nvCxnSpPr>
        <p:spPr>
          <a:xfrm flipV="1">
            <a:off x="132275" y="2875327"/>
            <a:ext cx="497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 userDrawn="1"/>
        </p:nvCxnSpPr>
        <p:spPr>
          <a:xfrm flipV="1">
            <a:off x="9318697" y="2875327"/>
            <a:ext cx="497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 userDrawn="1"/>
        </p:nvSpPr>
        <p:spPr>
          <a:xfrm>
            <a:off x="7972469" y="570214"/>
            <a:ext cx="1325464" cy="692303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>
              <a:defRPr/>
            </a:pPr>
            <a:r>
              <a:rPr kumimoji="1" lang="en-US" altLang="zh-TW" sz="10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10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10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WGRIVET2309A-03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10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WGRIVET2309A-04</a:t>
            </a:r>
          </a:p>
        </p:txBody>
      </p:sp>
      <p:sp>
        <p:nvSpPr>
          <p:cNvPr id="3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2487362" y="583162"/>
            <a:ext cx="4953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CN" altLang="en-US" sz="28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方案評估報告</a:t>
            </a:r>
            <a:endParaRPr kumimoji="1" lang="en-US" altLang="zh-CN" sz="2800" b="1" dirty="0" smtClean="0">
              <a:latin typeface="標楷體" pitchFamily="65" charset="-120"/>
              <a:ea typeface="思源黑体 CN Heavy"/>
              <a:sym typeface="等线" panose="02010600030101010101" charset="-122"/>
            </a:endParaRPr>
          </a:p>
          <a:p>
            <a:pPr algn="ctr"/>
            <a:r>
              <a:rPr kumimoji="1" lang="en-US" altLang="zh-CN" sz="14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(</a:t>
            </a:r>
            <a:r>
              <a:rPr kumimoji="1" lang="zh-CN" altLang="en-US" sz="14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改造</a:t>
            </a:r>
            <a:r>
              <a:rPr kumimoji="1" lang="en-US" altLang="zh-CN" sz="14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-</a:t>
            </a:r>
            <a:r>
              <a:rPr kumimoji="1" lang="zh-CN" altLang="en-US" sz="14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單機</a:t>
            </a:r>
            <a:r>
              <a:rPr kumimoji="1" lang="en-US" altLang="zh-CN" sz="14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)</a:t>
            </a:r>
            <a:endParaRPr lang="zh-TW" altLang="en-US" sz="14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31" name="群組 30"/>
          <p:cNvGrpSpPr>
            <a:grpSpLocks noChangeAspect="1"/>
          </p:cNvGrpSpPr>
          <p:nvPr userDrawn="1"/>
        </p:nvGrpSpPr>
        <p:grpSpPr>
          <a:xfrm>
            <a:off x="3771348" y="1688411"/>
            <a:ext cx="2099487" cy="208712"/>
            <a:chOff x="4283917" y="2048567"/>
            <a:chExt cx="3142008" cy="314445"/>
          </a:xfrm>
          <a:solidFill>
            <a:srgbClr val="D10034"/>
          </a:solidFill>
        </p:grpSpPr>
        <p:sp>
          <p:nvSpPr>
            <p:cNvPr id="37" name="圓角矩形 36"/>
            <p:cNvSpPr/>
            <p:nvPr/>
          </p:nvSpPr>
          <p:spPr>
            <a:xfrm>
              <a:off x="4389851" y="2145075"/>
              <a:ext cx="2919850" cy="126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283917" y="2048567"/>
              <a:ext cx="314447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4849431" y="2048567"/>
              <a:ext cx="314444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5414943" y="2048567"/>
              <a:ext cx="314444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5980455" y="2048567"/>
              <a:ext cx="314444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6545966" y="2048567"/>
              <a:ext cx="314444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111481" y="2048567"/>
              <a:ext cx="314444" cy="3144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3046648" y="1289550"/>
            <a:ext cx="3881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Design for Manufacturing</a:t>
            </a:r>
            <a:endParaRPr lang="zh-TW" altLang="en-US" sz="2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44" name="直線接點 43"/>
          <p:cNvCxnSpPr/>
          <p:nvPr userDrawn="1"/>
        </p:nvCxnSpPr>
        <p:spPr>
          <a:xfrm>
            <a:off x="2709562" y="755423"/>
            <a:ext cx="0" cy="10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 userDrawn="1"/>
        </p:nvSpPr>
        <p:spPr>
          <a:xfrm>
            <a:off x="419170" y="583878"/>
            <a:ext cx="951198" cy="276805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kumimoji="1" lang="zh-CN" altLang="en-US" sz="1300" b="0" kern="120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+mn-cs"/>
                <a:sym typeface="等线" panose="02010600030101010101" charset="-122"/>
              </a:rPr>
              <a:t>方案代碼：</a:t>
            </a:r>
            <a:endParaRPr kumimoji="1" lang="zh-TW" altLang="en-US" sz="1300" b="0" kern="1200" dirty="0">
              <a:solidFill>
                <a:schemeClr val="tx1"/>
              </a:solidFill>
              <a:latin typeface="標楷體" pitchFamily="65" charset="-120"/>
              <a:ea typeface="思源黑体 CN Heavy"/>
              <a:cs typeface="+mn-cs"/>
              <a:sym typeface="等线" panose="02010600030101010101" charset="-122"/>
            </a:endParaRPr>
          </a:p>
        </p:txBody>
      </p:sp>
      <p:sp>
        <p:nvSpPr>
          <p:cNvPr id="47" name="文字方塊 46"/>
          <p:cNvSpPr txBox="1"/>
          <p:nvPr userDrawn="1"/>
        </p:nvSpPr>
        <p:spPr>
          <a:xfrm>
            <a:off x="5484411" y="65207"/>
            <a:ext cx="1560914" cy="276805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lvl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版本號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：</a:t>
            </a:r>
            <a:r>
              <a:rPr kumimoji="1" lang="en-US" altLang="zh-CN" sz="10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20250617</a:t>
            </a:r>
            <a:endParaRPr kumimoji="1" lang="zh-TW" altLang="en-US" sz="1000" b="0" kern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等线" panose="02010600030101010101" charset="-122"/>
            </a:endParaRPr>
          </a:p>
        </p:txBody>
      </p:sp>
      <p:sp>
        <p:nvSpPr>
          <p:cNvPr id="48" name="文字方塊 47"/>
          <p:cNvSpPr txBox="1"/>
          <p:nvPr userDrawn="1"/>
        </p:nvSpPr>
        <p:spPr>
          <a:xfrm>
            <a:off x="1307534" y="581219"/>
            <a:ext cx="1025762" cy="692303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WLC104M053</a:t>
            </a:r>
          </a:p>
          <a:p>
            <a:pPr marL="0" marR="0" lvl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WLC104M054</a:t>
            </a:r>
          </a:p>
          <a:p>
            <a:pPr marL="0" marR="0" lvl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WLC104M056</a:t>
            </a:r>
          </a:p>
          <a:p>
            <a:pPr marL="0" marR="0" lvl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WLC104M056</a:t>
            </a:r>
          </a:p>
        </p:txBody>
      </p:sp>
      <p:cxnSp>
        <p:nvCxnSpPr>
          <p:cNvPr id="49" name="直線接點 48"/>
          <p:cNvCxnSpPr/>
          <p:nvPr userDrawn="1"/>
        </p:nvCxnSpPr>
        <p:spPr>
          <a:xfrm>
            <a:off x="6908446" y="755423"/>
            <a:ext cx="0" cy="10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 userDrawn="1"/>
        </p:nvSpPr>
        <p:spPr>
          <a:xfrm>
            <a:off x="217367" y="-280"/>
            <a:ext cx="2021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特</a:t>
            </a:r>
            <a:r>
              <a:rPr kumimoji="1" lang="zh-TW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急件       急件       一般</a:t>
            </a:r>
            <a:endParaRPr kumimoji="1"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r>
              <a:rPr kumimoji="1" lang="zh-TW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極機密       機密       普通</a:t>
            </a:r>
            <a:endParaRPr kumimoji="1"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grpSp>
        <p:nvGrpSpPr>
          <p:cNvPr id="52" name="群組 51"/>
          <p:cNvGrpSpPr/>
          <p:nvPr userDrawn="1"/>
        </p:nvGrpSpPr>
        <p:grpSpPr>
          <a:xfrm>
            <a:off x="184198" y="51179"/>
            <a:ext cx="1175142" cy="269901"/>
            <a:chOff x="247577" y="500173"/>
            <a:chExt cx="1175142" cy="269901"/>
          </a:xfrm>
        </p:grpSpPr>
        <p:sp>
          <p:nvSpPr>
            <p:cNvPr id="53" name="矩形 52"/>
            <p:cNvSpPr/>
            <p:nvPr userDrawn="1"/>
          </p:nvSpPr>
          <p:spPr>
            <a:xfrm flipV="1">
              <a:off x="256157" y="513652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 flipV="1">
              <a:off x="247577" y="651338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 flipV="1">
              <a:off x="809408" y="680074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 flipV="1">
              <a:off x="822472" y="518968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 flipV="1">
              <a:off x="1324676" y="672683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 userDrawn="1"/>
          </p:nvSpPr>
          <p:spPr>
            <a:xfrm flipV="1">
              <a:off x="1350719" y="500173"/>
              <a:ext cx="72000" cy="9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 userDrawn="1"/>
        </p:nvGrpSpPr>
        <p:grpSpPr>
          <a:xfrm>
            <a:off x="8302330" y="847627"/>
            <a:ext cx="1512000" cy="180000"/>
            <a:chOff x="10166509" y="866918"/>
            <a:chExt cx="2025491" cy="241095"/>
          </a:xfrm>
        </p:grpSpPr>
        <p:grpSp>
          <p:nvGrpSpPr>
            <p:cNvPr id="24" name="群組 12"/>
            <p:cNvGrpSpPr>
              <a:grpSpLocks noChangeAspect="1"/>
            </p:cNvGrpSpPr>
            <p:nvPr/>
          </p:nvGrpSpPr>
          <p:grpSpPr>
            <a:xfrm>
              <a:off x="10166509" y="886201"/>
              <a:ext cx="288000" cy="221812"/>
              <a:chOff x="6756400" y="1358900"/>
              <a:chExt cx="431800" cy="332563"/>
            </a:xfrm>
          </p:grpSpPr>
          <p:sp>
            <p:nvSpPr>
              <p:cNvPr id="26" name="圓角矩形 25"/>
              <p:cNvSpPr/>
              <p:nvPr/>
            </p:nvSpPr>
            <p:spPr>
              <a:xfrm>
                <a:off x="6756400" y="1358900"/>
                <a:ext cx="304800" cy="2543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6883400" y="1437157"/>
                <a:ext cx="304800" cy="254306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10454510" y="866918"/>
              <a:ext cx="1737490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篇幅不夠可以複製</a:t>
              </a:r>
              <a:r>
                <a:rPr kumimoji="1" lang="zh-CN" altLang="en-US" sz="900" b="0" dirty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此頁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1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7718865" y="6478038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002449" y="6478040"/>
            <a:ext cx="5172875" cy="296298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027916" y="6492634"/>
            <a:ext cx="1230719" cy="320407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會簽機電工務：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17" name="圖片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19" name="文字方塊 18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 userDrawn="1"/>
        </p:nvSpPr>
        <p:spPr>
          <a:xfrm>
            <a:off x="63060" y="384591"/>
            <a:ext cx="3089198" cy="384438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自動化十大模組拆分說明</a:t>
            </a: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9" name="圖片 118"/>
          <p:cNvPicPr>
            <a:picLocks noChangeAspect="1"/>
          </p:cNvPicPr>
          <p:nvPr userDrawn="1"/>
        </p:nvPicPr>
        <p:blipFill>
          <a:blip r:embed="rId2"/>
          <a:srcRect t="7699" r="318"/>
          <a:stretch>
            <a:fillRect/>
          </a:stretch>
        </p:blipFill>
        <p:spPr>
          <a:xfrm>
            <a:off x="63060" y="882871"/>
            <a:ext cx="9821920" cy="5707114"/>
          </a:xfrm>
          <a:prstGeom prst="rect">
            <a:avLst/>
          </a:prstGeom>
        </p:spPr>
      </p:pic>
      <p:pic>
        <p:nvPicPr>
          <p:cNvPr id="7" name="圖片 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7424812" y="6476829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9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09313" y="6476829"/>
            <a:ext cx="5172875" cy="295977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12" name="圖片 11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10" name="文字方塊 9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9" name="圖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11" name="文字方塊 10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7896313" y="1067002"/>
            <a:ext cx="91347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Security</a:t>
            </a:r>
            <a:r>
              <a:rPr kumimoji="1" lang="zh-CN" altLang="en-US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endParaRPr kumimoji="1" lang="en-US" altLang="zh-CN" sz="1200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21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7434768" y="6476903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22822" y="6478040"/>
            <a:ext cx="5172875" cy="295977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953002" y="6478040"/>
            <a:ext cx="1230719" cy="320407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會簽工業安全：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12" name="圖片 11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15" name="文字方塊 14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 userDrawn="1"/>
        </p:nvGrpSpPr>
        <p:grpSpPr>
          <a:xfrm>
            <a:off x="8187247" y="848764"/>
            <a:ext cx="1620000" cy="214163"/>
            <a:chOff x="5022850" y="3274459"/>
            <a:chExt cx="2218873" cy="214164"/>
          </a:xfrm>
        </p:grpSpPr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5343998" y="3274462"/>
              <a:ext cx="1897725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圖文</a:t>
              </a:r>
              <a:r>
                <a:rPr kumimoji="1" lang="en-US" altLang="zh-CN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+</a:t>
              </a: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箭頭標註呈現細節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5022850" y="3274459"/>
              <a:ext cx="233898" cy="208466"/>
              <a:chOff x="5022850" y="3274459"/>
              <a:chExt cx="233898" cy="208466"/>
            </a:xfrm>
          </p:grpSpPr>
          <p:sp>
            <p:nvSpPr>
              <p:cNvPr id="15" name="圓角矩形 14"/>
              <p:cNvSpPr/>
              <p:nvPr/>
            </p:nvSpPr>
            <p:spPr>
              <a:xfrm>
                <a:off x="5053454" y="3274459"/>
                <a:ext cx="203294" cy="1080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接點 15"/>
              <p:cNvCxnSpPr/>
              <p:nvPr/>
            </p:nvCxnSpPr>
            <p:spPr>
              <a:xfrm>
                <a:off x="5060652" y="342411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60652" y="345288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5060652" y="3482925"/>
                <a:ext cx="108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/>
              <p:nvPr/>
            </p:nvCxnSpPr>
            <p:spPr>
              <a:xfrm flipV="1">
                <a:off x="5022850" y="3299859"/>
                <a:ext cx="157651" cy="10800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7239092" y="6478114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1122822" y="6478040"/>
            <a:ext cx="5172875" cy="296298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23" name="圖片 2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27" name="文字方塊 26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 userDrawn="1"/>
        </p:nvGrpSpPr>
        <p:grpSpPr>
          <a:xfrm>
            <a:off x="6695156" y="847627"/>
            <a:ext cx="1620000" cy="180000"/>
            <a:chOff x="5032627" y="3262796"/>
            <a:chExt cx="2295096" cy="220129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5343999" y="3262796"/>
              <a:ext cx="1983724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圖文</a:t>
              </a:r>
              <a:r>
                <a:rPr kumimoji="1" lang="en-US" altLang="zh-CN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+</a:t>
              </a: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箭頭標註呈現細節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5032627" y="3274459"/>
              <a:ext cx="224121" cy="208466"/>
              <a:chOff x="5032627" y="3274459"/>
              <a:chExt cx="224121" cy="208466"/>
            </a:xfrm>
          </p:grpSpPr>
          <p:sp>
            <p:nvSpPr>
              <p:cNvPr id="20" name="圓角矩形 19"/>
              <p:cNvSpPr/>
              <p:nvPr/>
            </p:nvSpPr>
            <p:spPr>
              <a:xfrm>
                <a:off x="5053454" y="3274459"/>
                <a:ext cx="203294" cy="1080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5060652" y="342411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>
                <a:off x="5060652" y="345288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>
                <a:off x="5060652" y="3482925"/>
                <a:ext cx="108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/>
              <p:nvPr/>
            </p:nvCxnSpPr>
            <p:spPr>
              <a:xfrm flipV="1">
                <a:off x="5032627" y="3299859"/>
                <a:ext cx="157651" cy="10800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/>
          <p:cNvGrpSpPr/>
          <p:nvPr userDrawn="1"/>
        </p:nvGrpSpPr>
        <p:grpSpPr>
          <a:xfrm>
            <a:off x="8302330" y="847627"/>
            <a:ext cx="1512000" cy="180000"/>
            <a:chOff x="10166509" y="866918"/>
            <a:chExt cx="2025491" cy="241095"/>
          </a:xfrm>
        </p:grpSpPr>
        <p:grpSp>
          <p:nvGrpSpPr>
            <p:cNvPr id="32" name="群組 12"/>
            <p:cNvGrpSpPr>
              <a:grpSpLocks noChangeAspect="1"/>
            </p:cNvGrpSpPr>
            <p:nvPr/>
          </p:nvGrpSpPr>
          <p:grpSpPr>
            <a:xfrm>
              <a:off x="10166509" y="886201"/>
              <a:ext cx="288000" cy="221812"/>
              <a:chOff x="6756400" y="1358900"/>
              <a:chExt cx="431800" cy="332563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6756400" y="1358900"/>
                <a:ext cx="304800" cy="2543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6883400" y="1437157"/>
                <a:ext cx="304800" cy="254306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10454510" y="866918"/>
              <a:ext cx="1737490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篇幅不夠可以複製</a:t>
              </a:r>
              <a:r>
                <a:rPr kumimoji="1" lang="zh-CN" altLang="en-US" sz="900" b="0" dirty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此頁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cxnSp>
        <p:nvCxnSpPr>
          <p:cNvPr id="36" name="直線接點 35"/>
          <p:cNvCxnSpPr/>
          <p:nvPr userDrawn="1"/>
        </p:nvCxnSpPr>
        <p:spPr>
          <a:xfrm rot="16200000" flipH="1">
            <a:off x="4075244" y="3880793"/>
            <a:ext cx="50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 userDrawn="1"/>
        </p:nvSpPr>
        <p:spPr>
          <a:xfrm>
            <a:off x="4600307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改造前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7895393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改造後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7239092" y="6478114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122822" y="6478040"/>
            <a:ext cx="5172875" cy="295977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27" name="圖片 2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40" name="文字方塊 39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6"/>
          <p:cNvGrpSpPr/>
          <p:nvPr userDrawn="1"/>
        </p:nvGrpSpPr>
        <p:grpSpPr>
          <a:xfrm>
            <a:off x="6695156" y="847627"/>
            <a:ext cx="1620000" cy="180000"/>
            <a:chOff x="5032627" y="3262796"/>
            <a:chExt cx="2295096" cy="220129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5343999" y="3262796"/>
              <a:ext cx="1983724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圖文</a:t>
              </a:r>
              <a:r>
                <a:rPr kumimoji="1" lang="en-US" altLang="zh-CN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+</a:t>
              </a: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箭頭標註呈現細節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grpSp>
          <p:nvGrpSpPr>
            <p:cNvPr id="3" name="群組 18"/>
            <p:cNvGrpSpPr/>
            <p:nvPr/>
          </p:nvGrpSpPr>
          <p:grpSpPr>
            <a:xfrm>
              <a:off x="5032627" y="3274459"/>
              <a:ext cx="224121" cy="208466"/>
              <a:chOff x="5032627" y="3274459"/>
              <a:chExt cx="224121" cy="208466"/>
            </a:xfrm>
          </p:grpSpPr>
          <p:sp>
            <p:nvSpPr>
              <p:cNvPr id="20" name="圓角矩形 19"/>
              <p:cNvSpPr/>
              <p:nvPr/>
            </p:nvSpPr>
            <p:spPr>
              <a:xfrm>
                <a:off x="5053454" y="3274459"/>
                <a:ext cx="203294" cy="1080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5060652" y="342411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>
                <a:off x="5060652" y="345288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>
                <a:off x="5060652" y="3482925"/>
                <a:ext cx="108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/>
              <p:nvPr/>
            </p:nvCxnSpPr>
            <p:spPr>
              <a:xfrm flipV="1">
                <a:off x="5032627" y="3299859"/>
                <a:ext cx="157651" cy="10800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群組 29"/>
          <p:cNvGrpSpPr/>
          <p:nvPr userDrawn="1"/>
        </p:nvGrpSpPr>
        <p:grpSpPr>
          <a:xfrm>
            <a:off x="8302330" y="847627"/>
            <a:ext cx="1512000" cy="180000"/>
            <a:chOff x="10166509" y="866918"/>
            <a:chExt cx="2025491" cy="241095"/>
          </a:xfrm>
        </p:grpSpPr>
        <p:grpSp>
          <p:nvGrpSpPr>
            <p:cNvPr id="5" name="群組 12"/>
            <p:cNvGrpSpPr>
              <a:grpSpLocks noChangeAspect="1"/>
            </p:cNvGrpSpPr>
            <p:nvPr/>
          </p:nvGrpSpPr>
          <p:grpSpPr>
            <a:xfrm>
              <a:off x="10166509" y="886201"/>
              <a:ext cx="288000" cy="221812"/>
              <a:chOff x="6756400" y="1358900"/>
              <a:chExt cx="431800" cy="332563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6756400" y="1358900"/>
                <a:ext cx="304800" cy="2543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6883400" y="1437157"/>
                <a:ext cx="304800" cy="254306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10454510" y="866918"/>
              <a:ext cx="1737490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篇幅不夠可以複製</a:t>
              </a:r>
              <a:r>
                <a:rPr kumimoji="1" lang="zh-CN" altLang="en-US" sz="900" b="0" dirty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此頁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cxnSp>
        <p:nvCxnSpPr>
          <p:cNvPr id="36" name="直線接點 35"/>
          <p:cNvCxnSpPr/>
          <p:nvPr userDrawn="1"/>
        </p:nvCxnSpPr>
        <p:spPr>
          <a:xfrm rot="16200000" flipH="1">
            <a:off x="4075244" y="3880793"/>
            <a:ext cx="50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 userDrawn="1"/>
        </p:nvSpPr>
        <p:spPr>
          <a:xfrm>
            <a:off x="4600307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改造前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7895393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改造後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7239092" y="6478114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122822" y="6478040"/>
            <a:ext cx="5172875" cy="295977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27" name="圖片 2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30" name="文字方塊 29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 userDrawn="1"/>
        </p:nvGrpSpPr>
        <p:grpSpPr>
          <a:xfrm>
            <a:off x="6695156" y="847627"/>
            <a:ext cx="1620000" cy="180000"/>
            <a:chOff x="5032627" y="3262796"/>
            <a:chExt cx="2295096" cy="220129"/>
          </a:xfrm>
        </p:grpSpPr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5343999" y="3262796"/>
              <a:ext cx="1983724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圖文</a:t>
              </a:r>
              <a:r>
                <a:rPr kumimoji="1" lang="en-US" altLang="zh-CN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+</a:t>
              </a: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箭頭標註呈現細節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grpSp>
          <p:nvGrpSpPr>
            <p:cNvPr id="36" name="群組 18"/>
            <p:cNvGrpSpPr/>
            <p:nvPr/>
          </p:nvGrpSpPr>
          <p:grpSpPr>
            <a:xfrm>
              <a:off x="5032627" y="3274459"/>
              <a:ext cx="224121" cy="208466"/>
              <a:chOff x="5032627" y="3274459"/>
              <a:chExt cx="224121" cy="208466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5053454" y="3274459"/>
                <a:ext cx="203294" cy="1080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/>
              <p:nvPr/>
            </p:nvCxnSpPr>
            <p:spPr>
              <a:xfrm>
                <a:off x="5060652" y="342411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5060652" y="3452885"/>
                <a:ext cx="196096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>
                <a:off x="5060652" y="3482925"/>
                <a:ext cx="108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V="1">
                <a:off x="5032627" y="3299859"/>
                <a:ext cx="157651" cy="10800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群組 41"/>
          <p:cNvGrpSpPr/>
          <p:nvPr userDrawn="1"/>
        </p:nvGrpSpPr>
        <p:grpSpPr>
          <a:xfrm>
            <a:off x="8302330" y="847627"/>
            <a:ext cx="1512000" cy="180000"/>
            <a:chOff x="10166509" y="866918"/>
            <a:chExt cx="2025491" cy="241095"/>
          </a:xfrm>
        </p:grpSpPr>
        <p:grpSp>
          <p:nvGrpSpPr>
            <p:cNvPr id="43" name="群組 12"/>
            <p:cNvGrpSpPr>
              <a:grpSpLocks noChangeAspect="1"/>
            </p:cNvGrpSpPr>
            <p:nvPr/>
          </p:nvGrpSpPr>
          <p:grpSpPr>
            <a:xfrm>
              <a:off x="10166509" y="886201"/>
              <a:ext cx="288000" cy="221812"/>
              <a:chOff x="6756400" y="1358900"/>
              <a:chExt cx="431800" cy="332563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6756400" y="1358900"/>
                <a:ext cx="304800" cy="2543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6883400" y="1437157"/>
                <a:ext cx="304800" cy="254306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4" name="Text Box 6"/>
            <p:cNvSpPr txBox="1">
              <a:spLocks noChangeArrowheads="1"/>
            </p:cNvSpPr>
            <p:nvPr/>
          </p:nvSpPr>
          <p:spPr bwMode="auto">
            <a:xfrm>
              <a:off x="10454510" y="866918"/>
              <a:ext cx="1737490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篇幅不夠可以複製</a:t>
              </a:r>
              <a:r>
                <a:rPr kumimoji="1" lang="zh-CN" altLang="en-US" sz="900" b="0" dirty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此頁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21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7239092" y="6478114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122822" y="6478040"/>
            <a:ext cx="5172875" cy="295977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23" name="圖片 2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25" name="文字方塊 24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 userDrawn="1"/>
        </p:nvGrpSpPr>
        <p:grpSpPr>
          <a:xfrm>
            <a:off x="8302330" y="847627"/>
            <a:ext cx="1512000" cy="180000"/>
            <a:chOff x="10166509" y="866918"/>
            <a:chExt cx="2025491" cy="241095"/>
          </a:xfrm>
        </p:grpSpPr>
        <p:grpSp>
          <p:nvGrpSpPr>
            <p:cNvPr id="24" name="群組 12"/>
            <p:cNvGrpSpPr>
              <a:grpSpLocks noChangeAspect="1"/>
            </p:cNvGrpSpPr>
            <p:nvPr/>
          </p:nvGrpSpPr>
          <p:grpSpPr>
            <a:xfrm>
              <a:off x="10166509" y="886201"/>
              <a:ext cx="288000" cy="221812"/>
              <a:chOff x="6756400" y="1358900"/>
              <a:chExt cx="431800" cy="332563"/>
            </a:xfrm>
          </p:grpSpPr>
          <p:sp>
            <p:nvSpPr>
              <p:cNvPr id="26" name="圓角矩形 25"/>
              <p:cNvSpPr/>
              <p:nvPr/>
            </p:nvSpPr>
            <p:spPr>
              <a:xfrm>
                <a:off x="6756400" y="1358900"/>
                <a:ext cx="304800" cy="2543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6883400" y="1437157"/>
                <a:ext cx="304800" cy="254306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10454510" y="866918"/>
              <a:ext cx="1737490" cy="2141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900" b="0" dirty="0" smtClean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篇幅不夠可以複製</a:t>
              </a:r>
              <a:r>
                <a:rPr kumimoji="1" lang="zh-CN" altLang="en-US" sz="900" b="0" dirty="0">
                  <a:solidFill>
                    <a:schemeClr val="bg1">
                      <a:lumMod val="50000"/>
                    </a:schemeClr>
                  </a:solidFill>
                  <a:latin typeface="標楷體" pitchFamily="65" charset="-120"/>
                  <a:ea typeface="思源黑体 CN Heavy"/>
                </a:rPr>
                <a:t>此頁</a:t>
              </a:r>
              <a:endParaRPr kumimoji="1" lang="zh-TW" altLang="en-US" sz="900" b="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1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7239092" y="6478114"/>
            <a:ext cx="923090" cy="320333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承製單位：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122822" y="6478040"/>
            <a:ext cx="5172875" cy="296298"/>
          </a:xfrm>
          <a:prstGeom prst="rect">
            <a:avLst/>
          </a:prstGeom>
        </p:spPr>
        <p:txBody>
          <a:bodyPr wrap="square" lIns="76008" tIns="38004" rIns="76008" bIns="38004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方案評審中心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/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開發工程（項目</a:t>
            </a:r>
            <a:r>
              <a:rPr kumimoji="1" lang="en-US" altLang="zh-CN" sz="1200" b="1" dirty="0" smtClean="0">
                <a:latin typeface="標楷體" pitchFamily="65" charset="-120"/>
                <a:ea typeface="思源黑体 CN Heavy"/>
              </a:rPr>
              <a:t>DRI</a:t>
            </a:r>
            <a:r>
              <a:rPr kumimoji="1" lang="zh-CN" altLang="en-US" sz="1200" b="1" dirty="0" smtClean="0">
                <a:latin typeface="標楷體" pitchFamily="65" charset="-120"/>
                <a:ea typeface="思源黑体 CN Heavy"/>
              </a:rPr>
              <a:t>）：</a:t>
            </a:r>
            <a:endParaRPr kumimoji="1" lang="en-US" altLang="zh-CN" sz="1200" b="1" dirty="0">
              <a:latin typeface="標楷體" pitchFamily="65" charset="-120"/>
              <a:ea typeface="思源黑体 CN Heavy"/>
            </a:endParaRPr>
          </a:p>
        </p:txBody>
      </p:sp>
      <p:pic>
        <p:nvPicPr>
          <p:cNvPr id="15" name="圖片 1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" y="0"/>
            <a:ext cx="9909963" cy="384591"/>
          </a:xfrm>
          <a:prstGeom prst="rect">
            <a:avLst/>
          </a:prstGeom>
        </p:spPr>
      </p:pic>
      <p:sp>
        <p:nvSpPr>
          <p:cNvPr id="17" name="文字方塊 16"/>
          <p:cNvSpPr txBox="1"/>
          <p:nvPr userDrawn="1"/>
        </p:nvSpPr>
        <p:spPr>
          <a:xfrm>
            <a:off x="3536064" y="0"/>
            <a:ext cx="2829903" cy="353749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dirty="0" smtClean="0">
                <a:latin typeface="標楷體" pitchFamily="65" charset="-120"/>
                <a:ea typeface="思源黑体 CN Heavy"/>
                <a:sym typeface="等线" panose="02010600030101010101" charset="-122"/>
              </a:rPr>
              <a:t>立項編碼</a:t>
            </a:r>
            <a:r>
              <a:rPr kumimoji="1" lang="zh-CN" altLang="en-US" sz="1000" b="0" dirty="0" smtClean="0">
                <a:solidFill>
                  <a:schemeClr val="tx1"/>
                </a:solidFill>
                <a:latin typeface="標楷體" pitchFamily="65" charset="-12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：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WGRIVET2309A-02</a:t>
            </a:r>
          </a:p>
          <a:p>
            <a:pPr marL="0" marR="0" indent="0" algn="l" defTabSz="7600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                      WGRIVET2309A-03</a:t>
            </a:r>
            <a:r>
              <a:rPr kumimoji="1" lang="en-US" altLang="zh-TW" sz="800" b="0" kern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 </a:t>
            </a:r>
            <a:r>
              <a:rPr kumimoji="1" lang="en-US" altLang="zh-TW" sz="800" b="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&amp; WGRIVET2309A-04</a:t>
            </a:r>
            <a:endParaRPr kumimoji="1" lang="zh-TW" altLang="en-US" sz="800" b="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-1" y="6492634"/>
            <a:ext cx="451945" cy="365124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F492F0B0-5C12-47BD-95D7-174BF16AB466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0095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865" indent="-189865" algn="l" defTabSz="7600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230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9960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0325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10055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90420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70150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515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45" indent="-189865" algn="l" defTabSz="76009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9730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9825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20190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99920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80285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60015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40380" algn="l" defTabSz="76009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7.png"/><Relationship Id="rId21" Type="http://schemas.openxmlformats.org/officeDocument/2006/relationships/tags" Target="../tags/tag21.xml"/><Relationship Id="rId34" Type="http://schemas.openxmlformats.org/officeDocument/2006/relationships/image" Target="../media/image47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6.png"/><Relationship Id="rId33" Type="http://schemas.openxmlformats.org/officeDocument/2006/relationships/image" Target="../media/image46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42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9.png"/><Relationship Id="rId32" Type="http://schemas.openxmlformats.org/officeDocument/2006/relationships/image" Target="../media/image45.png"/><Relationship Id="rId37" Type="http://schemas.openxmlformats.org/officeDocument/2006/relationships/image" Target="../media/image50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8.xml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44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40.jpeg"/><Relationship Id="rId30" Type="http://schemas.openxmlformats.org/officeDocument/2006/relationships/image" Target="../media/image43.jpeg"/><Relationship Id="rId35" Type="http://schemas.openxmlformats.org/officeDocument/2006/relationships/image" Target="../media/image48.jpe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"/>
          <p:cNvSpPr>
            <a:spLocks noChangeAspect="1"/>
          </p:cNvSpPr>
          <p:nvPr/>
        </p:nvSpPr>
        <p:spPr>
          <a:xfrm>
            <a:off x="999386" y="3364031"/>
            <a:ext cx="2164129" cy="3217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思源黑体 CN Heavy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97966" y="5679644"/>
            <a:ext cx="1421623" cy="1037556"/>
          </a:xfrm>
          <a:prstGeom prst="rect">
            <a:avLst/>
          </a:prstGeom>
        </p:spPr>
        <p:txBody>
          <a:bodyPr wrap="square" lIns="62321" tIns="31161" rIns="62321" bIns="31161">
            <a:spAutoFit/>
          </a:bodyPr>
          <a:lstStyle/>
          <a:p>
            <a:pPr>
              <a:lnSpc>
                <a:spcPts val="1910"/>
              </a:lnSpc>
            </a:pPr>
            <a:r>
              <a:rPr kumimoji="1"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方案中心</a:t>
            </a:r>
            <a:endParaRPr kumimoji="1" lang="en-US" altLang="zh-CN" sz="12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910"/>
              </a:lnSpc>
            </a:pPr>
            <a:r>
              <a:rPr kumimoji="1"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李爱民</a:t>
            </a:r>
            <a:endParaRPr kumimoji="1" lang="en-US" altLang="zh-CN" sz="12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910"/>
              </a:lnSpc>
            </a:pPr>
            <a:r>
              <a:rPr kumimoji="1" lang="en-US" altLang="zh-CN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568+42+123456</a:t>
            </a:r>
          </a:p>
          <a:p>
            <a:pPr>
              <a:lnSpc>
                <a:spcPts val="1910"/>
              </a:lnSpc>
            </a:pPr>
            <a:r>
              <a:rPr kumimoji="1" lang="en-US" altLang="zh-CN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2024-01-01</a:t>
            </a:r>
            <a:r>
              <a:rPr lang="zh-CN" altLang="en-US" sz="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 </a:t>
            </a:r>
            <a:r>
              <a:rPr lang="zh-CN" altLang="en-US" sz="800" dirty="0" smtClean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      </a:t>
            </a:r>
            <a:endParaRPr lang="zh-TW" altLang="en-US" sz="800" dirty="0">
              <a:solidFill>
                <a:schemeClr val="accent1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2" name="投影片編號版面配置區 20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0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008099" y="441984"/>
            <a:ext cx="1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  <a:sym typeface="等线" panose="02010600030101010101" charset="-122"/>
              </a:rPr>
              <a:t>V1</a:t>
            </a:r>
            <a:endParaRPr lang="zh-TW" altLang="en-US" sz="3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97282" y="2353499"/>
            <a:ext cx="8132781" cy="1000080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pPr algn="ctr"/>
            <a:r>
              <a:rPr kumimoji="1" lang="zh-CN" altLang="en-US" sz="3300" b="1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天權星</a:t>
            </a:r>
            <a:r>
              <a:rPr kumimoji="1" lang="en-US" altLang="zh-CN" sz="33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G01-G</a:t>
            </a:r>
          </a:p>
          <a:p>
            <a:pPr algn="ctr"/>
            <a:r>
              <a:rPr kumimoji="1" lang="en-US" altLang="zh-TW" sz="27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……</a:t>
            </a:r>
            <a:endParaRPr lang="zh-TW" altLang="en-US" sz="27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92F0B0-5C12-47BD-95D7-174BF16AB466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68939" y="1247888"/>
          <a:ext cx="9455973" cy="5088366"/>
        </p:xfrm>
        <a:graphic>
          <a:graphicData uri="http://schemas.openxmlformats.org/drawingml/2006/table">
            <a:tbl>
              <a:tblPr/>
              <a:tblGrid>
                <a:gridCol w="1581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2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2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18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15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模組名稱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方案名稱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方案代碼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改造說明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頁碼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模組名稱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方案名稱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方案代碼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改造說明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頁碼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1.1: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產品移載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定位模組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5.1: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視覺模組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1.2: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產品移載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定位模組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5.2: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視覺模組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1.3: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產品移載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定位模組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6: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電控模組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2.1: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排列供料模組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7: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智能製造模塊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2.2: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排列供料模組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連線模組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3:Tray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盤移載模組</a:t>
                      </a:r>
                      <a:b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zh-TW" altLang="en-US" sz="10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：□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9: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機架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外觀模組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66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製程工藝模組</a:t>
                      </a:r>
                    </a:p>
                  </a:txBody>
                  <a:tcPr marL="4414" marR="4414" marT="441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無此模組：□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10: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輔助功能模組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</a:t>
                      </a:r>
                      <a:b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3.xxxx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4.xxxx</a:t>
                      </a: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必改：□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新增：□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無需改造：□</a:t>
                      </a:r>
                      <a:b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無此模組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：■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P24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4414" marR="4414" marT="4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4127234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改造方案明細一覽表</a:t>
            </a:r>
            <a:endParaRPr kumimoji="1" lang="en-US" altLang="zh-CN" sz="2000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6732" y="796611"/>
            <a:ext cx="5287267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1.1: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產品移載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定位模組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067" y="2008807"/>
            <a:ext cx="2455548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群組 20"/>
          <p:cNvGrpSpPr/>
          <p:nvPr/>
        </p:nvGrpSpPr>
        <p:grpSpPr>
          <a:xfrm>
            <a:off x="6837497" y="1841949"/>
            <a:ext cx="2890704" cy="4099814"/>
            <a:chOff x="6837497" y="1841949"/>
            <a:chExt cx="2890704" cy="4099814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/>
            <a:srcRect l="44141" t="29167" r="30468" b="11111"/>
            <a:stretch>
              <a:fillRect/>
            </a:stretch>
          </p:blipFill>
          <p:spPr bwMode="auto">
            <a:xfrm>
              <a:off x="6869462" y="2226987"/>
              <a:ext cx="2807691" cy="371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圆角矩形 41"/>
            <p:cNvSpPr/>
            <p:nvPr/>
          </p:nvSpPr>
          <p:spPr>
            <a:xfrm flipH="1">
              <a:off x="6837497" y="1841949"/>
              <a:ext cx="414203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推板</a:t>
              </a:r>
              <a:endParaRPr lang="el-GR" altLang="zh-CN" sz="9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cxnSp>
          <p:nvCxnSpPr>
            <p:cNvPr id="57" name="直接箭头连接符 44"/>
            <p:cNvCxnSpPr>
              <a:stCxn id="56" idx="2"/>
            </p:cNvCxnSpPr>
            <p:nvPr/>
          </p:nvCxnSpPr>
          <p:spPr>
            <a:xfrm rot="16200000" flipH="1">
              <a:off x="7005273" y="2134824"/>
              <a:ext cx="704852" cy="626203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圆角矩形 41"/>
            <p:cNvSpPr/>
            <p:nvPr/>
          </p:nvSpPr>
          <p:spPr>
            <a:xfrm flipH="1">
              <a:off x="9072695" y="1841949"/>
              <a:ext cx="65550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彈片壓板</a:t>
              </a:r>
            </a:p>
          </p:txBody>
        </p:sp>
        <p:cxnSp>
          <p:nvCxnSpPr>
            <p:cNvPr id="65" name="直接箭头连接符 44"/>
            <p:cNvCxnSpPr>
              <a:stCxn id="64" idx="2"/>
            </p:cNvCxnSpPr>
            <p:nvPr/>
          </p:nvCxnSpPr>
          <p:spPr>
            <a:xfrm rot="5400000">
              <a:off x="8681674" y="2272076"/>
              <a:ext cx="895350" cy="54219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41"/>
            <p:cNvSpPr/>
            <p:nvPr/>
          </p:nvSpPr>
          <p:spPr>
            <a:xfrm flipH="1">
              <a:off x="8393244" y="1841949"/>
              <a:ext cx="52215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齒形壓</a:t>
              </a:r>
              <a:endParaRPr lang="el-GR" altLang="zh-CN" sz="900" dirty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cxnSp>
          <p:nvCxnSpPr>
            <p:cNvPr id="67" name="直接箭头连接符 44"/>
            <p:cNvCxnSpPr>
              <a:stCxn id="66" idx="2"/>
            </p:cNvCxnSpPr>
            <p:nvPr/>
          </p:nvCxnSpPr>
          <p:spPr>
            <a:xfrm rot="5400000">
              <a:off x="7778386" y="2394314"/>
              <a:ext cx="1174750" cy="577122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圆角矩形 41"/>
            <p:cNvSpPr/>
            <p:nvPr/>
          </p:nvSpPr>
          <p:spPr>
            <a:xfrm flipH="1">
              <a:off x="7580444" y="1841949"/>
              <a:ext cx="53485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安裝板</a:t>
              </a:r>
              <a:endParaRPr lang="el-GR" altLang="zh-CN" sz="900" dirty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cxnSp>
          <p:nvCxnSpPr>
            <p:cNvPr id="69" name="直接箭头连接符 44"/>
            <p:cNvCxnSpPr>
              <a:stCxn id="68" idx="2"/>
            </p:cNvCxnSpPr>
            <p:nvPr/>
          </p:nvCxnSpPr>
          <p:spPr>
            <a:xfrm rot="16200000" flipH="1">
              <a:off x="7714886" y="2228486"/>
              <a:ext cx="635000" cy="36902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圆角矩形 41"/>
            <p:cNvSpPr/>
            <p:nvPr/>
          </p:nvSpPr>
          <p:spPr>
            <a:xfrm flipH="1">
              <a:off x="9002845" y="3899349"/>
              <a:ext cx="65550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固定板</a:t>
              </a:r>
            </a:p>
          </p:txBody>
        </p:sp>
        <p:cxnSp>
          <p:nvCxnSpPr>
            <p:cNvPr id="92" name="直接箭头连接符 44"/>
            <p:cNvCxnSpPr>
              <a:stCxn id="91" idx="0"/>
            </p:cNvCxnSpPr>
            <p:nvPr/>
          </p:nvCxnSpPr>
          <p:spPr>
            <a:xfrm rot="16200000" flipV="1">
              <a:off x="8932275" y="3501026"/>
              <a:ext cx="387799" cy="40884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圆角矩形 41"/>
            <p:cNvSpPr/>
            <p:nvPr/>
          </p:nvSpPr>
          <p:spPr>
            <a:xfrm flipH="1">
              <a:off x="8882195" y="4343849"/>
              <a:ext cx="65550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定位銷釘</a:t>
              </a:r>
              <a:endParaRPr lang="zh-CN" altLang="en-US" sz="9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cxnSp>
          <p:nvCxnSpPr>
            <p:cNvPr id="98" name="直接箭头连接符 44"/>
            <p:cNvCxnSpPr>
              <a:stCxn id="97" idx="0"/>
            </p:cNvCxnSpPr>
            <p:nvPr/>
          </p:nvCxnSpPr>
          <p:spPr>
            <a:xfrm rot="16200000" flipV="1">
              <a:off x="8392525" y="3526426"/>
              <a:ext cx="552899" cy="108194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彈片壓料模組</a:t>
                      </a:r>
                      <a:endParaRPr lang="zh-TW" altLang="en-US" sz="1200" b="1" i="0" u="none" strike="noStrike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治具、卡勾、彈片形狀尺寸不同，需對彈壓料模組中的零件進行更新。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匹配新治具及新產品，實現精準定位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。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安裝板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                         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彈片壓板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齒形壓板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定位銷釘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5.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推板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6.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固定板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6846993" y="209577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8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 &amp; WGRIVET2309A-02</a:t>
            </a:r>
            <a:endParaRPr lang="zh-TW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0369" y="1833601"/>
            <a:ext cx="1701789" cy="172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6732" y="796611"/>
            <a:ext cx="5287267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1.2: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產品移載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定位模組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7140010" y="1885414"/>
            <a:ext cx="2429909" cy="1863467"/>
            <a:chOff x="7290617" y="2735269"/>
            <a:chExt cx="2429909" cy="1863467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6849" t="27778" r="31901" b="11805"/>
            <a:stretch>
              <a:fillRect/>
            </a:stretch>
          </p:blipFill>
          <p:spPr bwMode="auto">
            <a:xfrm>
              <a:off x="7290617" y="2735269"/>
              <a:ext cx="1713533" cy="186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1" name="圆角矩形 41"/>
            <p:cNvSpPr/>
            <p:nvPr/>
          </p:nvSpPr>
          <p:spPr>
            <a:xfrm flipH="1">
              <a:off x="9032800" y="2759038"/>
              <a:ext cx="655506" cy="25355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固定板</a:t>
              </a:r>
            </a:p>
          </p:txBody>
        </p:sp>
        <p:cxnSp>
          <p:nvCxnSpPr>
            <p:cNvPr id="92" name="直接箭头连接符 44"/>
            <p:cNvCxnSpPr>
              <a:stCxn id="91" idx="3"/>
            </p:cNvCxnSpPr>
            <p:nvPr/>
          </p:nvCxnSpPr>
          <p:spPr>
            <a:xfrm rot="10800000">
              <a:off x="8810514" y="2872292"/>
              <a:ext cx="222287" cy="13522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圆角矩形 41"/>
            <p:cNvSpPr/>
            <p:nvPr/>
          </p:nvSpPr>
          <p:spPr>
            <a:xfrm flipH="1">
              <a:off x="9000526" y="3493994"/>
              <a:ext cx="720000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定位銷釘</a:t>
              </a:r>
              <a:r>
                <a:rPr lang="en-US" altLang="zh-CN" sz="9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  <a:sym typeface="+mn-ea"/>
                </a:rPr>
                <a:t>1</a:t>
              </a:r>
              <a:endPara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cxnSp>
          <p:nvCxnSpPr>
            <p:cNvPr id="98" name="直接箭头连接符 44"/>
            <p:cNvCxnSpPr>
              <a:stCxn id="97" idx="3"/>
            </p:cNvCxnSpPr>
            <p:nvPr/>
          </p:nvCxnSpPr>
          <p:spPr>
            <a:xfrm rot="10800000">
              <a:off x="8111266" y="3076688"/>
              <a:ext cx="889260" cy="55289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/>
          <a:srcRect l="33594" t="16666" r="16015" b="12500"/>
          <a:stretch>
            <a:fillRect/>
          </a:stretch>
        </p:blipFill>
        <p:spPr bwMode="auto">
          <a:xfrm>
            <a:off x="4072040" y="3982804"/>
            <a:ext cx="1855423" cy="1720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4" name="群組 73"/>
          <p:cNvGrpSpPr/>
          <p:nvPr/>
        </p:nvGrpSpPr>
        <p:grpSpPr>
          <a:xfrm>
            <a:off x="7125384" y="3926542"/>
            <a:ext cx="2553904" cy="1796366"/>
            <a:chOff x="7286750" y="3765177"/>
            <a:chExt cx="2553904" cy="1796366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/>
            <a:srcRect l="39844" t="31250" r="33593" b="32639"/>
            <a:stretch>
              <a:fillRect/>
            </a:stretch>
          </p:blipFill>
          <p:spPr bwMode="auto">
            <a:xfrm>
              <a:off x="7286750" y="3822027"/>
              <a:ext cx="1814219" cy="1739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2" name="圆角矩形 41"/>
            <p:cNvSpPr/>
            <p:nvPr/>
          </p:nvSpPr>
          <p:spPr>
            <a:xfrm flipH="1">
              <a:off x="9120654" y="4378362"/>
              <a:ext cx="720000" cy="22083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定位銷釘</a:t>
              </a:r>
              <a:r>
                <a:rPr lang="en-US" altLang="zh-CN" sz="9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  <a:sym typeface="+mn-ea"/>
                </a:rPr>
                <a:t>2</a:t>
              </a:r>
              <a:endPara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cxnSp>
          <p:nvCxnSpPr>
            <p:cNvPr id="53" name="直接箭头连接符 44"/>
            <p:cNvCxnSpPr>
              <a:stCxn id="52" idx="3"/>
            </p:cNvCxnSpPr>
            <p:nvPr/>
          </p:nvCxnSpPr>
          <p:spPr>
            <a:xfrm rot="10800000">
              <a:off x="8810524" y="4227768"/>
              <a:ext cx="310131" cy="261011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圆角矩形 41"/>
            <p:cNvSpPr/>
            <p:nvPr/>
          </p:nvSpPr>
          <p:spPr>
            <a:xfrm flipH="1">
              <a:off x="9090175" y="3765177"/>
              <a:ext cx="655506" cy="340958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定位銷釘安裝板</a:t>
              </a:r>
            </a:p>
          </p:txBody>
        </p:sp>
        <p:cxnSp>
          <p:nvCxnSpPr>
            <p:cNvPr id="63" name="直接箭头连接符 44"/>
            <p:cNvCxnSpPr>
              <a:stCxn id="62" idx="3"/>
            </p:cNvCxnSpPr>
            <p:nvPr/>
          </p:nvCxnSpPr>
          <p:spPr>
            <a:xfrm rot="10800000" flipV="1">
              <a:off x="8853551" y="3935656"/>
              <a:ext cx="236625" cy="216794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卡勾壓料模組及轉盤模組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新治具尺寸發生變化，需新制定位銷釘及固定板進行適配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匹配新治具，實現精準定位。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定位銷釘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                       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固定板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定位銷釘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8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                       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定位銷釘安裝板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8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6815750" y="370547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8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WGRIVET2309A-03 &amp; WGRIVET2309A-04</a:t>
            </a:r>
            <a:endParaRPr lang="zh-TW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6732" y="796611"/>
            <a:ext cx="5287267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1.3: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產品移載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定位模組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6814256" y="2000240"/>
            <a:ext cx="2928958" cy="3167021"/>
            <a:chOff x="6738950" y="2000240"/>
            <a:chExt cx="2928958" cy="3167021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2"/>
            <a:srcRect l="37891" t="17360" r="20312" b="8333"/>
            <a:stretch>
              <a:fillRect/>
            </a:stretch>
          </p:blipFill>
          <p:spPr bwMode="auto">
            <a:xfrm>
              <a:off x="6738950" y="2000240"/>
              <a:ext cx="2928958" cy="2857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圆角矩形 41"/>
            <p:cNvSpPr/>
            <p:nvPr/>
          </p:nvSpPr>
          <p:spPr>
            <a:xfrm flipH="1">
              <a:off x="7087457" y="4883527"/>
              <a:ext cx="561230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拆夾板</a:t>
              </a:r>
              <a:endPara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cxnSp>
          <p:nvCxnSpPr>
            <p:cNvPr id="34" name="直接箭头连接符 44"/>
            <p:cNvCxnSpPr>
              <a:stCxn id="32" idx="0"/>
            </p:cNvCxnSpPr>
            <p:nvPr/>
          </p:nvCxnSpPr>
          <p:spPr>
            <a:xfrm rot="5400000" flipH="1" flipV="1">
              <a:off x="6723295" y="4216316"/>
              <a:ext cx="1311988" cy="22435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41"/>
            <p:cNvSpPr/>
            <p:nvPr/>
          </p:nvSpPr>
          <p:spPr>
            <a:xfrm flipH="1">
              <a:off x="7906825" y="4896078"/>
              <a:ext cx="677771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吸嘴組件</a:t>
              </a:r>
            </a:p>
          </p:txBody>
        </p:sp>
        <p:cxnSp>
          <p:nvCxnSpPr>
            <p:cNvPr id="40" name="直接箭头连接符 44"/>
            <p:cNvCxnSpPr>
              <a:stCxn id="37" idx="0"/>
            </p:cNvCxnSpPr>
            <p:nvPr/>
          </p:nvCxnSpPr>
          <p:spPr>
            <a:xfrm rot="16200000" flipV="1">
              <a:off x="7252657" y="3903024"/>
              <a:ext cx="1206205" cy="779903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6063" y="2107817"/>
            <a:ext cx="234401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下料模組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治具、卡勾、彈片形狀尺寸不同，需對吸嘴組件零件進行更新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符合新產品結構及尺寸下料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完成半成品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成品收料；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優化程序完成複檢功能。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吸頭組件*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拆夾板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466352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2.1: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排列供料模組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grpSp>
        <p:nvGrpSpPr>
          <p:cNvPr id="23" name="註解" hidden="1"/>
          <p:cNvGrpSpPr/>
          <p:nvPr/>
        </p:nvGrpSpPr>
        <p:grpSpPr>
          <a:xfrm>
            <a:off x="1786508" y="3"/>
            <a:ext cx="7593052" cy="1799823"/>
            <a:chOff x="2198777" y="0"/>
            <a:chExt cx="9345296" cy="1799822"/>
          </a:xfrm>
        </p:grpSpPr>
        <p:sp>
          <p:nvSpPr>
            <p:cNvPr id="12" name="橢圓 11"/>
            <p:cNvSpPr/>
            <p:nvPr/>
          </p:nvSpPr>
          <p:spPr>
            <a:xfrm>
              <a:off x="8784770" y="209230"/>
              <a:ext cx="1846491" cy="48110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967914" y="0"/>
              <a:ext cx="1103809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具實填寫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198777" y="734415"/>
              <a:ext cx="3757886" cy="54474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47255" y="1310076"/>
              <a:ext cx="3311435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關於模組的拆分請參考方案的最後一頁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232638" y="1522887"/>
              <a:ext cx="3311435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需按要求呈現設計細節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8789106" y="1085918"/>
              <a:ext cx="420208" cy="378046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H="1">
              <a:off x="10332720" y="1116265"/>
              <a:ext cx="309350" cy="347699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6691256" y="1807296"/>
            <a:ext cx="3085652" cy="3765176"/>
            <a:chOff x="6691256" y="1807296"/>
            <a:chExt cx="3085652" cy="3765176"/>
          </a:xfrm>
        </p:grpSpPr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91256" y="2299403"/>
              <a:ext cx="3085652" cy="2873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5" name="圆角矩形 41"/>
            <p:cNvSpPr/>
            <p:nvPr/>
          </p:nvSpPr>
          <p:spPr>
            <a:xfrm flipH="1">
              <a:off x="7709607" y="5301289"/>
              <a:ext cx="77817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柔性振動盤</a:t>
              </a:r>
            </a:p>
          </p:txBody>
        </p:sp>
        <p:cxnSp>
          <p:nvCxnSpPr>
            <p:cNvPr id="56" name="直接箭头连接符 44"/>
            <p:cNvCxnSpPr>
              <a:stCxn id="55" idx="0"/>
            </p:cNvCxnSpPr>
            <p:nvPr/>
          </p:nvCxnSpPr>
          <p:spPr>
            <a:xfrm rot="16200000" flipV="1">
              <a:off x="7573599" y="4776192"/>
              <a:ext cx="761551" cy="288643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41"/>
            <p:cNvSpPr/>
            <p:nvPr/>
          </p:nvSpPr>
          <p:spPr>
            <a:xfrm flipH="1">
              <a:off x="8668831" y="5301289"/>
              <a:ext cx="77817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機器人底座</a:t>
              </a:r>
            </a:p>
          </p:txBody>
        </p:sp>
        <p:cxnSp>
          <p:nvCxnSpPr>
            <p:cNvPr id="66" name="直接箭头连接符 44"/>
            <p:cNvCxnSpPr>
              <a:stCxn id="65" idx="0"/>
            </p:cNvCxnSpPr>
            <p:nvPr/>
          </p:nvCxnSpPr>
          <p:spPr>
            <a:xfrm rot="16200000" flipV="1">
              <a:off x="8214577" y="4457947"/>
              <a:ext cx="912157" cy="77452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圆角矩形 41"/>
            <p:cNvSpPr/>
            <p:nvPr/>
          </p:nvSpPr>
          <p:spPr>
            <a:xfrm flipH="1">
              <a:off x="6893818" y="5301289"/>
              <a:ext cx="67956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吸嘴組件</a:t>
              </a:r>
            </a:p>
          </p:txBody>
        </p:sp>
        <p:cxnSp>
          <p:nvCxnSpPr>
            <p:cNvPr id="69" name="直接箭头连接符 44"/>
            <p:cNvCxnSpPr>
              <a:stCxn id="68" idx="0"/>
            </p:cNvCxnSpPr>
            <p:nvPr/>
          </p:nvCxnSpPr>
          <p:spPr>
            <a:xfrm rot="5400000" flipH="1" flipV="1">
              <a:off x="6963551" y="4605395"/>
              <a:ext cx="965945" cy="425845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41"/>
            <p:cNvSpPr/>
            <p:nvPr/>
          </p:nvSpPr>
          <p:spPr>
            <a:xfrm flipH="1">
              <a:off x="7840492" y="2086546"/>
              <a:ext cx="58274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機器人</a:t>
              </a:r>
            </a:p>
          </p:txBody>
        </p:sp>
        <p:cxnSp>
          <p:nvCxnSpPr>
            <p:cNvPr id="75" name="直接箭头连接符 44"/>
            <p:cNvCxnSpPr>
              <a:stCxn id="74" idx="2"/>
            </p:cNvCxnSpPr>
            <p:nvPr/>
          </p:nvCxnSpPr>
          <p:spPr>
            <a:xfrm rot="16200000" flipH="1">
              <a:off x="7961096" y="2528498"/>
              <a:ext cx="923364" cy="581826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圆角矩形 41"/>
            <p:cNvSpPr/>
            <p:nvPr/>
          </p:nvSpPr>
          <p:spPr>
            <a:xfrm flipH="1">
              <a:off x="8649104" y="1807296"/>
              <a:ext cx="667018" cy="30480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上視覺安裝組件</a:t>
              </a:r>
            </a:p>
          </p:txBody>
        </p:sp>
        <p:cxnSp>
          <p:nvCxnSpPr>
            <p:cNvPr id="85" name="直接箭头连接符 44"/>
            <p:cNvCxnSpPr>
              <a:stCxn id="84" idx="2"/>
            </p:cNvCxnSpPr>
            <p:nvPr/>
          </p:nvCxnSpPr>
          <p:spPr>
            <a:xfrm rot="16200000" flipH="1">
              <a:off x="8989796" y="2104913"/>
              <a:ext cx="276112" cy="290479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4541" y="2007971"/>
            <a:ext cx="2447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卡勾上料模組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卡勾從卷料改為散件形式來料，採用柔性振動盤加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CCD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引導技術進行供料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滿足新產品取放料和視覺定位需求；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振動盤完成產品振料及標定。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柔性振動盤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吸嘴組件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上視覺安裝組件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機器人底座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5.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四軸機器人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*1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套（沿用原型機）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6.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四軸機器人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*1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套（新增）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6815750" y="370547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8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WGRIVET2309A-01 &amp; WGRIVET2309A-02</a:t>
            </a:r>
            <a:endParaRPr lang="zh-TW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466352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2.2: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排列供料模組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grpSp>
        <p:nvGrpSpPr>
          <p:cNvPr id="2" name="註解" hidden="1"/>
          <p:cNvGrpSpPr/>
          <p:nvPr/>
        </p:nvGrpSpPr>
        <p:grpSpPr>
          <a:xfrm>
            <a:off x="1786508" y="3"/>
            <a:ext cx="7593052" cy="1799823"/>
            <a:chOff x="2198777" y="0"/>
            <a:chExt cx="9345296" cy="1799822"/>
          </a:xfrm>
        </p:grpSpPr>
        <p:sp>
          <p:nvSpPr>
            <p:cNvPr id="12" name="橢圓 11"/>
            <p:cNvSpPr/>
            <p:nvPr/>
          </p:nvSpPr>
          <p:spPr>
            <a:xfrm>
              <a:off x="8784770" y="209230"/>
              <a:ext cx="1846491" cy="48110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967914" y="0"/>
              <a:ext cx="1103809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具實填寫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198777" y="734415"/>
              <a:ext cx="3757886" cy="54474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47255" y="1310076"/>
              <a:ext cx="3311435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關於模組的拆分請參考方案的最後一頁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232638" y="1522887"/>
              <a:ext cx="3311435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需按要求呈現設計細節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8789106" y="1085918"/>
              <a:ext cx="420208" cy="378046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H="1">
              <a:off x="10332720" y="1116265"/>
              <a:ext cx="309350" cy="347699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6706642" y="1828800"/>
            <a:ext cx="3070265" cy="3399416"/>
            <a:chOff x="6674368" y="1828800"/>
            <a:chExt cx="3070265" cy="3399416"/>
          </a:xfrm>
        </p:grpSpPr>
        <p:pic>
          <p:nvPicPr>
            <p:cNvPr id="30" name="图片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674368" y="2181860"/>
              <a:ext cx="2533015" cy="2494280"/>
            </a:xfrm>
            <a:prstGeom prst="rect">
              <a:avLst/>
            </a:prstGeom>
          </p:spPr>
        </p:pic>
        <p:sp>
          <p:nvSpPr>
            <p:cNvPr id="55" name="圆角矩形 41"/>
            <p:cNvSpPr/>
            <p:nvPr/>
          </p:nvSpPr>
          <p:spPr>
            <a:xfrm flipH="1">
              <a:off x="7558995" y="4957033"/>
              <a:ext cx="77817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柔性振動盤</a:t>
              </a:r>
            </a:p>
          </p:txBody>
        </p:sp>
        <p:cxnSp>
          <p:nvCxnSpPr>
            <p:cNvPr id="56" name="直接箭头连接符 44"/>
            <p:cNvCxnSpPr>
              <a:stCxn id="55" idx="0"/>
            </p:cNvCxnSpPr>
            <p:nvPr/>
          </p:nvCxnSpPr>
          <p:spPr>
            <a:xfrm rot="5400000" flipH="1" flipV="1">
              <a:off x="7659654" y="4516184"/>
              <a:ext cx="729278" cy="15242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41"/>
            <p:cNvSpPr/>
            <p:nvPr/>
          </p:nvSpPr>
          <p:spPr>
            <a:xfrm flipH="1">
              <a:off x="8518219" y="4957033"/>
              <a:ext cx="77817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機器人底座</a:t>
              </a:r>
            </a:p>
          </p:txBody>
        </p:sp>
        <p:cxnSp>
          <p:nvCxnSpPr>
            <p:cNvPr id="66" name="直接箭头连接符 44"/>
            <p:cNvCxnSpPr>
              <a:stCxn id="65" idx="0"/>
            </p:cNvCxnSpPr>
            <p:nvPr/>
          </p:nvCxnSpPr>
          <p:spPr>
            <a:xfrm rot="16200000" flipV="1">
              <a:off x="7929492" y="3979218"/>
              <a:ext cx="1095038" cy="860592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圆角矩形 41"/>
            <p:cNvSpPr/>
            <p:nvPr/>
          </p:nvSpPr>
          <p:spPr>
            <a:xfrm flipH="1">
              <a:off x="9065067" y="3526256"/>
              <a:ext cx="67956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吸嘴組件</a:t>
              </a:r>
            </a:p>
          </p:txBody>
        </p:sp>
        <p:cxnSp>
          <p:nvCxnSpPr>
            <p:cNvPr id="69" name="直接箭头连接符 44"/>
            <p:cNvCxnSpPr>
              <a:stCxn id="68" idx="3"/>
            </p:cNvCxnSpPr>
            <p:nvPr/>
          </p:nvCxnSpPr>
          <p:spPr>
            <a:xfrm rot="10800000" flipV="1">
              <a:off x="8745967" y="3661847"/>
              <a:ext cx="319100" cy="38783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41"/>
            <p:cNvSpPr/>
            <p:nvPr/>
          </p:nvSpPr>
          <p:spPr>
            <a:xfrm flipH="1">
              <a:off x="9066863" y="3108511"/>
              <a:ext cx="58274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機器人</a:t>
              </a:r>
            </a:p>
          </p:txBody>
        </p:sp>
        <p:cxnSp>
          <p:nvCxnSpPr>
            <p:cNvPr id="75" name="直接箭头连接符 44"/>
            <p:cNvCxnSpPr>
              <a:stCxn id="74" idx="3"/>
            </p:cNvCxnSpPr>
            <p:nvPr/>
          </p:nvCxnSpPr>
          <p:spPr>
            <a:xfrm rot="10800000" flipV="1">
              <a:off x="8745963" y="3244103"/>
              <a:ext cx="320901" cy="8001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圆角矩形 41"/>
            <p:cNvSpPr/>
            <p:nvPr/>
          </p:nvSpPr>
          <p:spPr>
            <a:xfrm flipH="1">
              <a:off x="7551819" y="1828800"/>
              <a:ext cx="667018" cy="30480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上視覺安裝組件</a:t>
              </a:r>
            </a:p>
          </p:txBody>
        </p:sp>
        <p:cxnSp>
          <p:nvCxnSpPr>
            <p:cNvPr id="85" name="直接箭头连接符 44"/>
            <p:cNvCxnSpPr>
              <a:stCxn id="84" idx="2"/>
            </p:cNvCxnSpPr>
            <p:nvPr/>
          </p:nvCxnSpPr>
          <p:spPr>
            <a:xfrm rot="5400000">
              <a:off x="7709631" y="2115684"/>
              <a:ext cx="157781" cy="193615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62300">
            <a:off x="3929176" y="2214554"/>
            <a:ext cx="237888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彈片上料模組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從卷料改為散件形式來料，採用柔性振動盤加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CCD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引導技術進行供料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滿足新產品取放料和視覺定位需求；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振動盤完成產品振料及標定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柔性振動盤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吸嘴組件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</a:p>
                    <a:p>
                      <a:pPr marL="0" algn="l" rtl="0" eaLnBrk="1" fontAlgn="ctr" latinLnBrk="0" hangingPunct="1"/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上視覺安裝組件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</a:p>
                    <a:p>
                      <a:pPr marL="0" algn="l" rtl="0" eaLnBrk="1" fontAlgn="ctr" latinLnBrk="0" hangingPunct="1"/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機器人底座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</a:p>
                    <a:p>
                      <a:pPr marL="0" algn="l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 5.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四軸機器人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*2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6815750" y="370547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8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等线" panose="02010600030101010101" charset="-122"/>
              </a:rPr>
              <a:t>WGRIVET2309A-03 &amp; WGRIVET2309A-04</a:t>
            </a:r>
            <a:endParaRPr lang="zh-TW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9767" y="796611"/>
            <a:ext cx="466352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3:Tray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盤移載模組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4600307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改造前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5393" y="12556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改造後</a:t>
            </a:r>
            <a:endParaRPr kumimoji="1"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967939" y="3131884"/>
            <a:ext cx="3225521" cy="1559275"/>
            <a:chOff x="4795811" y="3131884"/>
            <a:chExt cx="3225521" cy="1559275"/>
          </a:xfrm>
        </p:grpSpPr>
        <p:sp>
          <p:nvSpPr>
            <p:cNvPr id="20" name="橢圓 19"/>
            <p:cNvSpPr/>
            <p:nvPr/>
          </p:nvSpPr>
          <p:spPr>
            <a:xfrm>
              <a:off x="4795811" y="3186235"/>
              <a:ext cx="3213298" cy="1504924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008" tIns="38004" rIns="76008" bIns="38004"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6555" y="3131884"/>
              <a:ext cx="3214777" cy="15485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8506" y="796611"/>
            <a:ext cx="466352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製程工藝模組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grpSp>
        <p:nvGrpSpPr>
          <p:cNvPr id="23" name="註解" hidden="1"/>
          <p:cNvGrpSpPr/>
          <p:nvPr/>
        </p:nvGrpSpPr>
        <p:grpSpPr>
          <a:xfrm>
            <a:off x="1786508" y="3"/>
            <a:ext cx="7593052" cy="1799823"/>
            <a:chOff x="2198777" y="0"/>
            <a:chExt cx="9345296" cy="1799822"/>
          </a:xfrm>
        </p:grpSpPr>
        <p:sp>
          <p:nvSpPr>
            <p:cNvPr id="12" name="橢圓 11"/>
            <p:cNvSpPr/>
            <p:nvPr/>
          </p:nvSpPr>
          <p:spPr>
            <a:xfrm>
              <a:off x="8784770" y="209230"/>
              <a:ext cx="1846491" cy="48110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967914" y="0"/>
              <a:ext cx="1103809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具實填寫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2198777" y="734415"/>
              <a:ext cx="3757886" cy="54474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47255" y="1310076"/>
              <a:ext cx="3311435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關於模組的拆分請參考方案的最後一頁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232638" y="1522887"/>
              <a:ext cx="3311435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需按要求呈現設計細節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8789106" y="1085918"/>
              <a:ext cx="420208" cy="378046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H="1">
              <a:off x="10332720" y="1116265"/>
              <a:ext cx="309350" cy="347699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303" y="2220114"/>
            <a:ext cx="1323190" cy="24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群組 23"/>
          <p:cNvGrpSpPr/>
          <p:nvPr/>
        </p:nvGrpSpPr>
        <p:grpSpPr>
          <a:xfrm>
            <a:off x="6964021" y="2171569"/>
            <a:ext cx="2504488" cy="2609761"/>
            <a:chOff x="6964021" y="2171569"/>
            <a:chExt cx="2504488" cy="2609761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/>
            <a:srcRect l="50781" t="15972" r="27343" b="22222"/>
            <a:stretch>
              <a:fillRect/>
            </a:stretch>
          </p:blipFill>
          <p:spPr bwMode="auto">
            <a:xfrm>
              <a:off x="6964021" y="2171569"/>
              <a:ext cx="1642097" cy="2609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9" name="圆角矩形 41"/>
            <p:cNvSpPr/>
            <p:nvPr/>
          </p:nvSpPr>
          <p:spPr>
            <a:xfrm flipH="1">
              <a:off x="8690333" y="4074907"/>
              <a:ext cx="778176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固定壓料板</a:t>
              </a:r>
            </a:p>
          </p:txBody>
        </p:sp>
        <p:cxnSp>
          <p:nvCxnSpPr>
            <p:cNvPr id="80" name="直接箭头连接符 44"/>
            <p:cNvCxnSpPr>
              <a:stCxn id="79" idx="3"/>
            </p:cNvCxnSpPr>
            <p:nvPr/>
          </p:nvCxnSpPr>
          <p:spPr>
            <a:xfrm rot="10800000">
              <a:off x="7519595" y="3797449"/>
              <a:ext cx="1170738" cy="41305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圆角矩形 41"/>
            <p:cNvSpPr/>
            <p:nvPr/>
          </p:nvSpPr>
          <p:spPr>
            <a:xfrm flipH="1">
              <a:off x="8690333" y="2775024"/>
              <a:ext cx="462624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風扇</a:t>
              </a:r>
            </a:p>
          </p:txBody>
        </p:sp>
        <p:cxnSp>
          <p:nvCxnSpPr>
            <p:cNvPr id="82" name="直接箭头连接符 44"/>
            <p:cNvCxnSpPr>
              <a:stCxn id="81" idx="3"/>
            </p:cNvCxnSpPr>
            <p:nvPr/>
          </p:nvCxnSpPr>
          <p:spPr>
            <a:xfrm rot="10800000" flipV="1">
              <a:off x="7810053" y="2910616"/>
              <a:ext cx="880281" cy="510316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圆角矩形 41"/>
            <p:cNvSpPr/>
            <p:nvPr/>
          </p:nvSpPr>
          <p:spPr>
            <a:xfrm flipH="1">
              <a:off x="8690333" y="3443793"/>
              <a:ext cx="536134" cy="271183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>
                <a:defRPr/>
              </a:pPr>
              <a:r>
                <a:rPr lang="zh-CN" altLang="en-US" sz="9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定位銷</a:t>
              </a:r>
            </a:p>
          </p:txBody>
        </p:sp>
        <p:cxnSp>
          <p:nvCxnSpPr>
            <p:cNvPr id="88" name="直接箭头连接符 44"/>
            <p:cNvCxnSpPr>
              <a:stCxn id="87" idx="3"/>
            </p:cNvCxnSpPr>
            <p:nvPr/>
          </p:nvCxnSpPr>
          <p:spPr>
            <a:xfrm rot="10800000" flipV="1">
              <a:off x="7745507" y="3579385"/>
              <a:ext cx="944827" cy="11048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焊接模組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由於產品從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23X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變更到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24X,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從卷料改為散件形式來料，採用柔性振動盤加</a:t>
                      </a:r>
                      <a:r>
                        <a:rPr lang="en-US" altLang="zh-CN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CCD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引導技術進行供料</a:t>
                      </a:r>
                      <a:endParaRPr lang="zh-TW" altLang="en-US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滿足新產品取放料和視覺定位需求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振動盤完成產品振料及標定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定位銷釘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 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固定壓料板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風扇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個</a:t>
                      </a: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2501" y="1993084"/>
            <a:ext cx="1127406" cy="166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4613" y="4255817"/>
            <a:ext cx="1121353" cy="143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6683" y="796611"/>
            <a:ext cx="405579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5.1: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視覺模組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grpSp>
        <p:nvGrpSpPr>
          <p:cNvPr id="27" name="註解" hidden="1"/>
          <p:cNvGrpSpPr/>
          <p:nvPr/>
        </p:nvGrpSpPr>
        <p:grpSpPr>
          <a:xfrm>
            <a:off x="1786508" y="3"/>
            <a:ext cx="7593052" cy="1799823"/>
            <a:chOff x="2198777" y="0"/>
            <a:chExt cx="9345296" cy="1799822"/>
          </a:xfrm>
        </p:grpSpPr>
        <p:sp>
          <p:nvSpPr>
            <p:cNvPr id="19" name="橢圓 18"/>
            <p:cNvSpPr/>
            <p:nvPr/>
          </p:nvSpPr>
          <p:spPr>
            <a:xfrm>
              <a:off x="8784770" y="209230"/>
              <a:ext cx="1846491" cy="48110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967914" y="0"/>
              <a:ext cx="1103809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具實填寫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2198777" y="734415"/>
              <a:ext cx="3757886" cy="54474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47255" y="1310076"/>
              <a:ext cx="3311435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關於模組的拆分請參考方案的最後一頁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232638" y="1522887"/>
              <a:ext cx="3311435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需按要求呈現設計細節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8789106" y="1085918"/>
              <a:ext cx="420208" cy="378046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>
              <a:off x="10332720" y="1116265"/>
              <a:ext cx="309350" cy="347699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投影片編號版面配置區 25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4" name="文本框 25"/>
          <p:cNvSpPr txBox="1"/>
          <p:nvPr/>
        </p:nvSpPr>
        <p:spPr>
          <a:xfrm>
            <a:off x="4412204" y="3820584"/>
            <a:ext cx="81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標楷體" pitchFamily="65" charset="-120"/>
                <a:ea typeface="思源黑体 CN Heavy"/>
              </a:rPr>
              <a:t>下料複檢</a:t>
            </a:r>
          </a:p>
        </p:txBody>
      </p:sp>
      <p:sp>
        <p:nvSpPr>
          <p:cNvPr id="85" name="文本框 26"/>
          <p:cNvSpPr txBox="1"/>
          <p:nvPr/>
        </p:nvSpPr>
        <p:spPr>
          <a:xfrm>
            <a:off x="7748531" y="3683901"/>
            <a:ext cx="83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b="1" dirty="0">
                <a:latin typeface="標楷體" pitchFamily="65" charset="-120"/>
                <a:ea typeface="思源黑体 CN Heavy"/>
              </a:rPr>
              <a:t>下料複檢</a:t>
            </a:r>
          </a:p>
        </p:txBody>
      </p:sp>
      <p:sp>
        <p:nvSpPr>
          <p:cNvPr id="87" name="文本框 28"/>
          <p:cNvSpPr txBox="1"/>
          <p:nvPr/>
        </p:nvSpPr>
        <p:spPr>
          <a:xfrm>
            <a:off x="7476565" y="5880889"/>
            <a:ext cx="159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標楷體" pitchFamily="65" charset="-120"/>
                <a:ea typeface="思源黑体 CN Heavy"/>
                <a:sym typeface="+mn-ea"/>
              </a:rPr>
              <a:t>新增：產品飛拍放料</a:t>
            </a:r>
            <a:endParaRPr lang="zh-CN" altLang="en-US" sz="12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98" name="圆角矩形 41"/>
          <p:cNvSpPr/>
          <p:nvPr/>
        </p:nvSpPr>
        <p:spPr>
          <a:xfrm flipH="1">
            <a:off x="9045334" y="2547322"/>
            <a:ext cx="528972" cy="271183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r>
              <a: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光源</a:t>
            </a:r>
            <a:r>
              <a:rPr lang="en-US" altLang="zh-CN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A</a:t>
            </a:r>
            <a:endParaRPr lang="zh-CN" altLang="en-US" sz="9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00" name="直接箭头连接符 44"/>
          <p:cNvCxnSpPr>
            <a:stCxn id="98" idx="3"/>
          </p:cNvCxnSpPr>
          <p:nvPr/>
        </p:nvCxnSpPr>
        <p:spPr>
          <a:xfrm rot="10800000" flipV="1">
            <a:off x="8412480" y="2682914"/>
            <a:ext cx="632854" cy="9255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41"/>
          <p:cNvSpPr/>
          <p:nvPr/>
        </p:nvSpPr>
        <p:spPr>
          <a:xfrm flipH="1">
            <a:off x="9045334" y="4227307"/>
            <a:ext cx="528972" cy="271183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r>
              <a: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光源</a:t>
            </a:r>
            <a:r>
              <a:rPr lang="en-US" altLang="zh-CN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B</a:t>
            </a:r>
            <a:endParaRPr lang="zh-CN" altLang="en-US" sz="9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08" name="直接箭头连接符 44"/>
          <p:cNvCxnSpPr>
            <a:stCxn id="107" idx="3"/>
          </p:cNvCxnSpPr>
          <p:nvPr/>
        </p:nvCxnSpPr>
        <p:spPr>
          <a:xfrm rot="10800000" flipV="1">
            <a:off x="8649148" y="4362899"/>
            <a:ext cx="396186" cy="133796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圆角矩形 41"/>
          <p:cNvSpPr/>
          <p:nvPr/>
        </p:nvSpPr>
        <p:spPr>
          <a:xfrm flipH="1">
            <a:off x="9045334" y="4788498"/>
            <a:ext cx="439326" cy="271183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r>
              <a:rPr lang="zh-CN" altLang="en-US" sz="9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相機</a:t>
            </a:r>
          </a:p>
        </p:txBody>
      </p:sp>
      <p:cxnSp>
        <p:nvCxnSpPr>
          <p:cNvPr id="110" name="直接箭头连接符 44"/>
          <p:cNvCxnSpPr>
            <a:stCxn id="109" idx="3"/>
          </p:cNvCxnSpPr>
          <p:nvPr/>
        </p:nvCxnSpPr>
        <p:spPr>
          <a:xfrm rot="10800000" flipV="1">
            <a:off x="8512884" y="4924090"/>
            <a:ext cx="532450" cy="9255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0754" y="2155228"/>
            <a:ext cx="12954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3790" y="1309223"/>
          <a:ext cx="3240000" cy="4680000"/>
        </p:xfrm>
        <a:graphic>
          <a:graphicData uri="http://schemas.openxmlformats.org/drawingml/2006/table">
            <a:tbl>
              <a:tblPr/>
              <a:tblGrid>
                <a:gridCol w="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709">
                <a:tc gridSpan="2"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視覺模組</a:t>
                      </a:r>
                      <a:endParaRPr lang="zh-TW" altLang="en-US" sz="1200" b="1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改造屬性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■必改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可改</a:t>
                      </a:r>
                      <a:endParaRPr lang="en-US" altLang="zh-CN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模組改造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89" marR="8189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■局部改造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整體改造</a:t>
                      </a:r>
                      <a:endParaRPr lang="en-US" altLang="zh-CN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局部取消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整體取消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zh-TW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□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新增模組</a:t>
                      </a:r>
                    </a:p>
                  </a:txBody>
                  <a:tcPr marL="8189" marR="8189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改造原因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＆改造方法描述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60095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產品二次糾偏后放料</a:t>
                      </a:r>
                    </a:p>
                    <a:p>
                      <a:pPr marL="0" algn="l" defTabSz="760095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轉盤飛拍環形光換同軸光</a:t>
                      </a:r>
                    </a:p>
                    <a:p>
                      <a:pPr marL="0" algn="l" defTabSz="760095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複檢下料環形光換隧道光</a:t>
                      </a:r>
                    </a:p>
                    <a:p>
                      <a:pPr marL="0" algn="l" defTabSz="760095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程序邏輯新增編寫和優化</a:t>
                      </a:r>
                    </a:p>
                    <a:p>
                      <a:pPr marL="0" algn="l" defTabSz="760095" rtl="0" eaLnBrk="1" fontAlgn="ctr" latinLnBrk="0" hangingPunct="1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5.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產品有變化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視覺需要優化匹配模板</a:t>
                      </a: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0">
                <a:tc>
                  <a:txBody>
                    <a:bodyPr/>
                    <a:lstStyle/>
                    <a:p>
                      <a:pPr marL="0" marR="0" indent="0" algn="ctr" defTabSz="146367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改造后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效果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達成目標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滿足新產品取放料和視覺定位需求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 fontAlgn="ctr"/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CN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振動盤完成產品振料及標定</a:t>
                      </a:r>
                      <a:endParaRPr lang="en-US" altLang="zh-CN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774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改造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零部件名稱及數量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8187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1.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光源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B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  （卡勾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彈片糾偏放料）</a:t>
                      </a: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2.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相機*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 （卡勾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彈片糾偏放料）</a:t>
                      </a: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3.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鏡頭*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  （卡勾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彈片糾偏放料）</a:t>
                      </a: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光源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A * 1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套（複檢下料）              </a:t>
                      </a:r>
                    </a:p>
                    <a:p>
                      <a:pPr marL="0" marR="0" indent="0" algn="l" defTabSz="120078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5.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視覺軟體服務費    </a:t>
                      </a:r>
                      <a:endParaRPr lang="en-US" altLang="zh-TW" sz="1000" b="0" i="0" u="none" strike="noStrike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72000" marR="72000" marT="8187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8506" y="796611"/>
            <a:ext cx="4663524" cy="370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模組說明</a:t>
            </a: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—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kumimoji="1" lang="en-US" altLang="zh-CN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5.2:</a:t>
            </a:r>
            <a:r>
              <a:rPr kumimoji="1" lang="zh-CN" altLang="en-US" sz="20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視覺模組</a:t>
            </a:r>
            <a:endParaRPr kumimoji="1" lang="zh-TW" altLang="en-US" sz="20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" name="Text Box 57"/>
          <p:cNvSpPr txBox="1">
            <a:spLocks noChangeArrowheads="1"/>
          </p:cNvSpPr>
          <p:nvPr/>
        </p:nvSpPr>
        <p:spPr bwMode="auto">
          <a:xfrm>
            <a:off x="236577" y="1143892"/>
            <a:ext cx="1462056" cy="24754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視覺模組信息</a:t>
            </a:r>
            <a:endParaRPr kumimoji="1" lang="en-US" altLang="zh-CN" sz="1200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7" name="副标题 4098"/>
          <p:cNvSpPr txBox="1">
            <a:spLocks noChangeArrowheads="1"/>
          </p:cNvSpPr>
          <p:nvPr/>
        </p:nvSpPr>
        <p:spPr>
          <a:xfrm>
            <a:off x="185512" y="1386185"/>
            <a:ext cx="3550024" cy="5218381"/>
          </a:xfrm>
          <a:prstGeom prst="rect">
            <a:avLst/>
          </a:prstGeom>
        </p:spPr>
        <p:txBody>
          <a:bodyPr lIns="76008" tIns="38004" rIns="76008" bIns="38004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需求功能描述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個別相機的功能描述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卡勾</a:t>
            </a:r>
            <a:r>
              <a:rPr lang="en-US" altLang="zh-CN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彈片位置檢測（定位抓取）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焊接前後檢測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產品</a:t>
            </a:r>
            <a:r>
              <a:rPr kumimoji="1" lang="zh-TW" altLang="en-US" sz="11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訊息</a:t>
            </a:r>
            <a:r>
              <a:rPr kumimoji="1" lang="en-US" altLang="zh-TW" sz="11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kumimoji="1" lang="zh-TW" altLang="en-US" sz="11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檢測目標大小規格、簡易示意圖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卡勾</a:t>
            </a:r>
            <a:r>
              <a:rPr lang="en-US" altLang="zh-CN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</a:t>
            </a:r>
            <a:r>
              <a:rPr lang="en-US" altLang="zh-CN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產品尺寸如圖（標準尺寸）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3.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硬體</a:t>
            </a:r>
            <a:r>
              <a:rPr kumimoji="1" lang="zh-TW" altLang="en-US" sz="11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架構示意圖，及動作需求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說明</a:t>
            </a:r>
            <a:endParaRPr kumimoji="1" lang="en-US" altLang="zh-TW" sz="1100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卡勾</a:t>
            </a:r>
            <a:r>
              <a:rPr lang="en-US" altLang="zh-CN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彈片從柔性振動盤上抓取產品位置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在治具上檢測焊接前後產品尺寸。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測試數據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靜態、動態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，實際擷取圖片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類似物件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數據：   實物取像：清晰</a:t>
            </a:r>
            <a:endParaRPr kumimoji="1" lang="en-US" altLang="zh-TW" sz="1100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詳細硬體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+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軟配置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kumimoji="1" lang="zh-TW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原廠品牌、型號</a:t>
            </a: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詳細內容見表格內容，品牌型號僅供參考，不用與採購依據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TW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6.</a:t>
            </a:r>
            <a:r>
              <a:rPr kumimoji="1" lang="zh-CN" altLang="en-US" sz="11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風險評估點：</a:t>
            </a:r>
            <a:endParaRPr kumimoji="1" lang="en-US" altLang="zh-TW" sz="1100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針對風險點要進行評估，有就要體現出來，沒有就寫：“無“</a:t>
            </a:r>
            <a:endParaRPr lang="en-US" altLang="zh-CN" sz="1100" dirty="0" smtClean="0">
              <a:solidFill>
                <a:schemeClr val="accent5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100" b="1" dirty="0">
                <a:solidFill>
                  <a:schemeClr val="tx2"/>
                </a:solidFill>
                <a:latin typeface="標楷體" pitchFamily="65" charset="-120"/>
                <a:ea typeface="思源黑体 CN Heavy"/>
              </a:rPr>
              <a:t>7.</a:t>
            </a:r>
            <a:r>
              <a:rPr lang="zh-CN" altLang="en-US" sz="1100" b="1" dirty="0">
                <a:solidFill>
                  <a:schemeClr val="tx2"/>
                </a:solidFill>
                <a:latin typeface="標楷體" pitchFamily="65" charset="-120"/>
                <a:ea typeface="思源黑体 CN Heavy"/>
              </a:rPr>
              <a:t>視覺邏輯說明</a:t>
            </a:r>
            <a:endParaRPr lang="en-US" altLang="zh-CN" sz="1100" b="1" dirty="0">
              <a:solidFill>
                <a:schemeClr val="tx2"/>
              </a:solidFill>
              <a:latin typeface="標楷體" pitchFamily="65" charset="-120"/>
              <a:ea typeface="思源黑体 CN Heavy"/>
            </a:endParaRPr>
          </a:p>
          <a:p>
            <a:pPr marL="0" indent="0">
              <a:lnSpc>
                <a:spcPts val="800"/>
              </a:lnSpc>
              <a:buNone/>
            </a:pPr>
            <a:r>
              <a:rPr lang="en-US" altLang="zh-TW" sz="1100" b="1" dirty="0">
                <a:solidFill>
                  <a:srgbClr val="FF0000"/>
                </a:solidFill>
                <a:latin typeface="標楷體" pitchFamily="65" charset="-120"/>
                <a:ea typeface="思源黑体 CN Heavy"/>
              </a:rPr>
              <a:t>  </a:t>
            </a:r>
            <a:r>
              <a:rPr lang="en-US" altLang="zh-TW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7.1 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拍攝治具</a:t>
            </a:r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/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產品邏輯說明：附圖說明</a:t>
            </a:r>
            <a:endParaRPr lang="en-US" altLang="zh-CN" sz="1100" b="1" dirty="0">
              <a:solidFill>
                <a:schemeClr val="accent1">
                  <a:lumMod val="75000"/>
                </a:schemeClr>
              </a:solidFill>
              <a:latin typeface="標楷體" pitchFamily="65" charset="-120"/>
              <a:ea typeface="思源黑体 CN Heavy"/>
            </a:endParaRPr>
          </a:p>
          <a:p>
            <a:pPr marL="0" indent="0">
              <a:lnSpc>
                <a:spcPts val="800"/>
              </a:lnSpc>
              <a:buNone/>
            </a:pPr>
            <a:r>
              <a:rPr lang="en-US" altLang="zh-TW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  7.2 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防呆拋料邏輯說明：附圖說明</a:t>
            </a:r>
            <a:endParaRPr lang="en-US" altLang="zh-CN" sz="1100" b="1" dirty="0">
              <a:solidFill>
                <a:schemeClr val="accent1">
                  <a:lumMod val="75000"/>
                </a:schemeClr>
              </a:solidFill>
              <a:latin typeface="標楷體" pitchFamily="65" charset="-120"/>
              <a:ea typeface="思源黑体 CN Heavy"/>
            </a:endParaRPr>
          </a:p>
          <a:p>
            <a:pPr marL="0" indent="0">
              <a:lnSpc>
                <a:spcPts val="800"/>
              </a:lnSpc>
              <a:buNone/>
            </a:pPr>
            <a:r>
              <a:rPr lang="en-US" altLang="zh-TW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  7.3 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思源黑体 CN Heavy"/>
              </a:rPr>
              <a:t>複檢邏輯說明：附圖說明</a:t>
            </a:r>
            <a:endParaRPr lang="en-US" altLang="zh-TW" sz="1100" b="1" dirty="0">
              <a:solidFill>
                <a:schemeClr val="accent1">
                  <a:lumMod val="75000"/>
                </a:schemeClr>
              </a:solidFill>
              <a:latin typeface="標楷體" pitchFamily="65" charset="-120"/>
              <a:ea typeface="思源黑体 CN Heavy"/>
            </a:endParaRPr>
          </a:p>
        </p:txBody>
      </p:sp>
      <p:grpSp>
        <p:nvGrpSpPr>
          <p:cNvPr id="2" name="註解" hidden="1"/>
          <p:cNvGrpSpPr/>
          <p:nvPr/>
        </p:nvGrpSpPr>
        <p:grpSpPr>
          <a:xfrm>
            <a:off x="1786508" y="3"/>
            <a:ext cx="7593052" cy="1799823"/>
            <a:chOff x="2198777" y="0"/>
            <a:chExt cx="9345296" cy="1799822"/>
          </a:xfrm>
        </p:grpSpPr>
        <p:sp>
          <p:nvSpPr>
            <p:cNvPr id="19" name="橢圓 18"/>
            <p:cNvSpPr/>
            <p:nvPr/>
          </p:nvSpPr>
          <p:spPr>
            <a:xfrm>
              <a:off x="8784770" y="209230"/>
              <a:ext cx="1846491" cy="48110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967914" y="0"/>
              <a:ext cx="1103809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具實填寫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2198777" y="734415"/>
              <a:ext cx="3757886" cy="544747"/>
            </a:xfrm>
            <a:prstGeom prst="ellips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47255" y="1310076"/>
              <a:ext cx="3311435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關於模組的拆分請參考方案的最後一頁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232638" y="1522887"/>
              <a:ext cx="3311435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99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需按要求呈現設計細節</a:t>
              </a:r>
              <a:endParaRPr lang="zh-TW" altLang="en-US" sz="12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8789106" y="1085918"/>
              <a:ext cx="420208" cy="378046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>
              <a:off x="10332720" y="1116265"/>
              <a:ext cx="309350" cy="347699"/>
            </a:xfrm>
            <a:prstGeom prst="line">
              <a:avLst/>
            </a:prstGeom>
            <a:noFill/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投影片編號版面配置區 25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18</a:t>
            </a:fld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18602" y="1331684"/>
            <a:ext cx="0" cy="500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30"/>
          <p:cNvSpPr txBox="1">
            <a:spLocks noChangeArrowheads="1"/>
          </p:cNvSpPr>
          <p:nvPr/>
        </p:nvSpPr>
        <p:spPr bwMode="auto">
          <a:xfrm>
            <a:off x="7039540" y="1099595"/>
            <a:ext cx="2678049" cy="2168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詳細硬體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+</a:t>
            </a: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軟配置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(</a:t>
            </a: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原廠品牌、型號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)</a:t>
            </a:r>
            <a:endParaRPr kumimoji="1" lang="en-US" altLang="zh-CN" sz="1000" b="1" dirty="0" smtClean="0">
              <a:latin typeface="標楷體" pitchFamily="65" charset="-120"/>
              <a:ea typeface="思源黑体 CN Heavy"/>
            </a:endParaRPr>
          </a:p>
        </p:txBody>
      </p:sp>
      <p:sp>
        <p:nvSpPr>
          <p:cNvPr id="77" name="文字方塊 30"/>
          <p:cNvSpPr txBox="1">
            <a:spLocks noChangeArrowheads="1"/>
          </p:cNvSpPr>
          <p:nvPr/>
        </p:nvSpPr>
        <p:spPr bwMode="auto">
          <a:xfrm>
            <a:off x="4167915" y="1088837"/>
            <a:ext cx="2502312" cy="383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4975" tIns="37489" rIns="74975" bIns="37489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測試數據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(</a:t>
            </a: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靜態、動態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)</a:t>
            </a: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，實際擷取圖片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(</a:t>
            </a:r>
            <a:r>
              <a:rPr kumimoji="1" lang="zh-TW" altLang="en-US" sz="1000" b="1" dirty="0" smtClean="0">
                <a:latin typeface="標楷體" pitchFamily="65" charset="-120"/>
                <a:ea typeface="思源黑体 CN Heavy"/>
              </a:rPr>
              <a:t>類似物件</a:t>
            </a:r>
            <a:r>
              <a:rPr kumimoji="1" lang="en-US" altLang="zh-TW" sz="1000" b="1" dirty="0" smtClean="0">
                <a:latin typeface="標楷體" pitchFamily="65" charset="-120"/>
                <a:ea typeface="思源黑体 CN Heavy"/>
              </a:rPr>
              <a:t>)</a:t>
            </a:r>
            <a:endParaRPr kumimoji="1" lang="en-US" altLang="zh-CN" sz="1000" b="1" dirty="0" smtClean="0">
              <a:latin typeface="標楷體" pitchFamily="65" charset="-120"/>
              <a:ea typeface="思源黑体 CN Heavy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1" name="表格占位符 13"/>
          <p:cNvGraphicFramePr/>
          <p:nvPr/>
        </p:nvGraphicFramePr>
        <p:xfrm>
          <a:off x="6658985" y="1387731"/>
          <a:ext cx="3156586" cy="4937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8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9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4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相機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品牌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型号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像素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靶面尺寸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像元尺寸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帧率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数量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17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</a:t>
                      </a: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彈片檢測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華睿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A7P20MU23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4096*3000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1.1"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7 µm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23fps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焊前檢測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華睿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A7A20MU201</a:t>
                      </a:r>
                      <a:endParaRPr lang="en-US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4096*3000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1.1"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20 µm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23fps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焊後檢測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海康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MV-CS200-10GM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5472*3648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1"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2.4 µm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5.9fps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鏡頭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品牌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型号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工作距离</a:t>
                      </a:r>
                      <a:r>
                        <a:rPr lang="en-US" altLang="zh-CN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(mm)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支持</a:t>
                      </a:r>
                      <a:r>
                        <a:rPr lang="en-US" altLang="zh-CN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CCD</a:t>
                      </a:r>
                      <a:r>
                        <a:rPr lang="zh-CN" altLang="en-US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尺寸</a:t>
                      </a:r>
                      <a:r>
                        <a:rPr lang="zh-CN" altLang="en-US" sz="900" b="1" u="none" strike="noStrike" dirty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　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焦距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视野大小</a:t>
                      </a:r>
                      <a:r>
                        <a:rPr lang="en-US" altLang="zh-CN" sz="900" b="1" u="none" strike="noStrike" dirty="0" smtClean="0"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(mm)</a:t>
                      </a:r>
                      <a:endParaRPr lang="zh-CN" alt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数量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</a:t>
                      </a: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彈片檢測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视清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WWL-MC3530B</a:t>
                      </a:r>
                      <a:endParaRPr lang="en-US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70±10</a:t>
                      </a:r>
                      <a:endParaRPr 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1.1"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35mm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29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焊前檢測</a:t>
                      </a:r>
                      <a:endParaRPr lang="zh-CN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视清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MFA-210-P35</a:t>
                      </a:r>
                      <a:endParaRPr lang="en-US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200±10</a:t>
                      </a:r>
                      <a:endParaRPr 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1.1"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35mm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80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60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焊後檢測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视清</a:t>
                      </a:r>
                      <a:endParaRPr lang="en-US" altLang="zh-CN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MFA-210-P16</a:t>
                      </a:r>
                      <a:endParaRPr lang="en-US" altLang="en-US" sz="900" b="0" i="0" u="none" strike="noStrike" kern="120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80±10</a:t>
                      </a:r>
                      <a:endParaRPr 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1"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16mm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82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54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900" b="0" i="0" u="none" strike="noStrike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光源</a:t>
                      </a:r>
                      <a:endParaRPr lang="zh-CN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品牌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型号</a:t>
                      </a:r>
                      <a:endParaRPr lang="zh-CN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类型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尺寸</a:t>
                      </a:r>
                      <a:r>
                        <a:rPr lang="zh-CN" alt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背景</a:t>
                      </a:r>
                      <a:endParaRPr lang="zh-CN" altLang="en-US" sz="9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数量</a:t>
                      </a:r>
                      <a:endParaRPr lang="zh-CN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669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</a:t>
                      </a: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彈片檢測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PPX</a:t>
                      </a:r>
                      <a:endParaRPr lang="en-US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PPX-GRI9045-W</a:t>
                      </a:r>
                      <a:endParaRPr lang="en-US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白色環形光</a:t>
                      </a:r>
                      <a:endParaRPr lang="en-US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45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黑色</a:t>
                      </a:r>
                      <a:endParaRPr lang="zh-CN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焊前檢測</a:t>
                      </a:r>
                      <a:endParaRPr lang="zh-CN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+mn-ea"/>
                        </a:rPr>
                        <a:t>PPX</a:t>
                      </a:r>
                      <a:endParaRPr lang="en-US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PPX-GCO120-W-V1</a:t>
                      </a:r>
                      <a:endParaRPr lang="en-US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高亮同軸光</a:t>
                      </a:r>
                      <a:endParaRPr lang="zh-CN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120*120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黑色</a:t>
                      </a:r>
                      <a:endParaRPr lang="zh-CN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marL="0" marR="0" indent="0" algn="ctr" defTabSz="7600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焊後檢測</a:t>
                      </a: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PPX</a:t>
                      </a:r>
                      <a:endParaRPr lang="en-US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PPX-RDU120-W-V1</a:t>
                      </a:r>
                      <a:endParaRPr lang="en-US" altLang="en-US" sz="900" b="0" i="0" u="none" strike="noStrike" kern="120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900" b="0" i="0" u="none" strike="noStrike" kern="120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隧道光源</a:t>
                      </a:r>
                      <a:endParaRPr lang="zh-CN" altLang="en-US" sz="900" b="0" i="0" u="none" strike="noStrike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120*120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黑色</a:t>
                      </a:r>
                      <a:endParaRPr lang="zh-CN" altLang="en-US" sz="900" b="0" u="none" strike="noStrike" kern="12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551" marR="655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25" name="群組 124"/>
          <p:cNvGrpSpPr/>
          <p:nvPr/>
        </p:nvGrpSpPr>
        <p:grpSpPr>
          <a:xfrm>
            <a:off x="3906478" y="2581835"/>
            <a:ext cx="848394" cy="3259567"/>
            <a:chOff x="4132396" y="2581835"/>
            <a:chExt cx="848394" cy="3259567"/>
          </a:xfrm>
        </p:grpSpPr>
        <p:grpSp>
          <p:nvGrpSpPr>
            <p:cNvPr id="121" name="群組 120"/>
            <p:cNvGrpSpPr/>
            <p:nvPr/>
          </p:nvGrpSpPr>
          <p:grpSpPr>
            <a:xfrm>
              <a:off x="4132396" y="2581835"/>
              <a:ext cx="848394" cy="3203392"/>
              <a:chOff x="4110881" y="2173033"/>
              <a:chExt cx="848394" cy="3203392"/>
            </a:xfrm>
          </p:grpSpPr>
          <p:grpSp>
            <p:nvGrpSpPr>
              <p:cNvPr id="149" name="群組 148"/>
              <p:cNvGrpSpPr/>
              <p:nvPr/>
            </p:nvGrpSpPr>
            <p:grpSpPr>
              <a:xfrm>
                <a:off x="4346088" y="2587424"/>
                <a:ext cx="469399" cy="2789001"/>
                <a:chOff x="4358132" y="2503014"/>
                <a:chExt cx="759515" cy="3984208"/>
              </a:xfrm>
            </p:grpSpPr>
            <p:pic>
              <p:nvPicPr>
                <p:cNvPr id="137" name="Picture 6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/>
                <a:stretch>
                  <a:fillRect/>
                </a:stretch>
              </p:blipFill>
              <p:spPr bwMode="auto">
                <a:xfrm rot="10800000">
                  <a:off x="4370034" y="4545658"/>
                  <a:ext cx="747613" cy="3096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4" name="Picture 2"/>
                <p:cNvPicPr>
                  <a:picLocks noChangeAspect="1" noChangeArrowheads="1"/>
                </p:cNvPicPr>
                <p:nvPr/>
              </p:nvPicPr>
              <p:blipFill>
                <a:blip r:embed="rId25"/>
                <a:srcRect/>
                <a:stretch>
                  <a:fillRect/>
                </a:stretch>
              </p:blipFill>
              <p:spPr bwMode="auto">
                <a:xfrm>
                  <a:off x="4505864" y="5591871"/>
                  <a:ext cx="380999" cy="895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5" name="Picture 3"/>
                <p:cNvPicPr>
                  <a:picLocks noChangeAspect="1" noChangeArrowheads="1"/>
                </p:cNvPicPr>
                <p:nvPr/>
              </p:nvPicPr>
              <p:blipFill>
                <a:blip r:embed="rId26"/>
                <a:srcRect/>
                <a:stretch>
                  <a:fillRect/>
                </a:stretch>
              </p:blipFill>
              <p:spPr bwMode="auto">
                <a:xfrm>
                  <a:off x="4578937" y="2863843"/>
                  <a:ext cx="228599" cy="9334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46" name="圆角矩形 41"/>
                <p:cNvSpPr/>
                <p:nvPr/>
              </p:nvSpPr>
              <p:spPr>
                <a:xfrm flipH="1">
                  <a:off x="4358132" y="2503014"/>
                  <a:ext cx="640751" cy="283989"/>
                </a:xfrm>
                <a:prstGeom prst="round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pPr>
                    <a:defRPr/>
                  </a:pP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卡勾</a:t>
                  </a:r>
                </a:p>
              </p:txBody>
            </p:sp>
            <p:sp>
              <p:nvSpPr>
                <p:cNvPr id="147" name="圆角矩形 41"/>
                <p:cNvSpPr/>
                <p:nvPr/>
              </p:nvSpPr>
              <p:spPr>
                <a:xfrm flipH="1">
                  <a:off x="4358132" y="4052609"/>
                  <a:ext cx="640751" cy="271183"/>
                </a:xfrm>
                <a:prstGeom prst="round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pPr>
                    <a:defRPr/>
                  </a:pP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彈片</a:t>
                  </a:r>
                </a:p>
              </p:txBody>
            </p:sp>
            <p:sp>
              <p:nvSpPr>
                <p:cNvPr id="148" name="圆角矩形 41"/>
                <p:cNvSpPr/>
                <p:nvPr/>
              </p:nvSpPr>
              <p:spPr>
                <a:xfrm flipH="1">
                  <a:off x="4358132" y="5205166"/>
                  <a:ext cx="640751" cy="271183"/>
                </a:xfrm>
                <a:prstGeom prst="round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pPr>
                    <a:defRPr/>
                  </a:pP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產品</a:t>
                  </a:r>
                </a:p>
              </p:txBody>
            </p:sp>
          </p:grpSp>
          <p:sp>
            <p:nvSpPr>
              <p:cNvPr id="120" name="文字方塊 30"/>
              <p:cNvSpPr txBox="1">
                <a:spLocks noChangeArrowheads="1"/>
              </p:cNvSpPr>
              <p:nvPr/>
            </p:nvSpPr>
            <p:spPr bwMode="auto">
              <a:xfrm>
                <a:off x="4110881" y="2173033"/>
                <a:ext cx="848394" cy="2371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1000" b="1" dirty="0" smtClean="0">
                    <a:latin typeface="標楷體" pitchFamily="65" charset="-120"/>
                    <a:ea typeface="思源黑体 CN Heavy"/>
                  </a:rPr>
                  <a:t>產品訊息</a:t>
                </a:r>
                <a:endParaRPr lang="en-US" altLang="zh-CN" sz="1000" b="1" dirty="0" smtClean="0">
                  <a:latin typeface="標楷體" pitchFamily="65" charset="-120"/>
                  <a:ea typeface="思源黑体 CN Heavy"/>
                </a:endParaRPr>
              </a:p>
            </p:txBody>
          </p:sp>
        </p:grpSp>
        <p:sp>
          <p:nvSpPr>
            <p:cNvPr id="123" name="圓角矩形 122"/>
            <p:cNvSpPr/>
            <p:nvPr/>
          </p:nvSpPr>
          <p:spPr>
            <a:xfrm>
              <a:off x="4260028" y="2926080"/>
              <a:ext cx="634701" cy="291532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>
            <a:off x="4928620" y="1368013"/>
            <a:ext cx="1612027" cy="5075816"/>
            <a:chOff x="5003926" y="1368013"/>
            <a:chExt cx="1612027" cy="5075816"/>
          </a:xfrm>
        </p:grpSpPr>
        <p:grpSp>
          <p:nvGrpSpPr>
            <p:cNvPr id="122" name="群組 121"/>
            <p:cNvGrpSpPr/>
            <p:nvPr/>
          </p:nvGrpSpPr>
          <p:grpSpPr>
            <a:xfrm>
              <a:off x="5003926" y="1481873"/>
              <a:ext cx="1539072" cy="4922431"/>
              <a:chOff x="5176054" y="1481873"/>
              <a:chExt cx="1539072" cy="4922431"/>
            </a:xfrm>
          </p:grpSpPr>
          <p:grpSp>
            <p:nvGrpSpPr>
              <p:cNvPr id="53" name="群組 52"/>
              <p:cNvGrpSpPr/>
              <p:nvPr/>
            </p:nvGrpSpPr>
            <p:grpSpPr>
              <a:xfrm>
                <a:off x="5200653" y="1481873"/>
                <a:ext cx="1514473" cy="1570347"/>
                <a:chOff x="3724278" y="1401851"/>
                <a:chExt cx="1514473" cy="1570347"/>
              </a:xfrm>
            </p:grpSpPr>
            <p:grpSp>
              <p:nvGrpSpPr>
                <p:cNvPr id="56" name="群組 18"/>
                <p:cNvGrpSpPr/>
                <p:nvPr/>
              </p:nvGrpSpPr>
              <p:grpSpPr>
                <a:xfrm>
                  <a:off x="4640570" y="2314098"/>
                  <a:ext cx="141330" cy="333451"/>
                  <a:chOff x="2657115" y="6307108"/>
                  <a:chExt cx="1006086" cy="1853857"/>
                </a:xfrm>
              </p:grpSpPr>
              <p:pic>
                <p:nvPicPr>
                  <p:cNvPr id="80" name="Picture 6"/>
                  <p:cNvPicPr>
                    <a:picLocks noChangeAspect="1" noChangeArrowheads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 rot="10800000">
                    <a:off x="2690645" y="6307108"/>
                    <a:ext cx="972549" cy="7945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81" name="Picture 7"/>
                  <p:cNvPicPr>
                    <a:picLocks noChangeAspect="1" noChangeArrowheads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 rot="10800000">
                    <a:off x="2657115" y="7054197"/>
                    <a:ext cx="1006086" cy="11067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  <p:cxnSp>
              <p:nvCxnSpPr>
                <p:cNvPr id="57" name="直線接點 56"/>
                <p:cNvCxnSpPr/>
                <p:nvPr>
                  <p:custDataLst>
                    <p:tags r:id="rId16"/>
                  </p:custDataLst>
                </p:nvPr>
              </p:nvCxnSpPr>
              <p:spPr>
                <a:xfrm>
                  <a:off x="4366681" y="2004415"/>
                  <a:ext cx="82429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4022378" y="2314428"/>
                  <a:ext cx="494259" cy="641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0"/>
                <p:cNvCxnSpPr/>
                <p:nvPr>
                  <p:custDataLst>
                    <p:tags r:id="rId18"/>
                  </p:custDataLst>
                </p:nvPr>
              </p:nvCxnSpPr>
              <p:spPr>
                <a:xfrm>
                  <a:off x="4053534" y="1782641"/>
                  <a:ext cx="539999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文字方塊 61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3724278" y="1987437"/>
                  <a:ext cx="361950" cy="183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CN" sz="800" dirty="0" smtClean="0">
                      <a:latin typeface="標楷體" pitchFamily="65" charset="-120"/>
                      <a:ea typeface="標楷體" pitchFamily="65" charset="-120"/>
                    </a:rPr>
                    <a:t>70±10</a:t>
                  </a:r>
                  <a:endParaRPr lang="zh-TW" altLang="en-US" sz="800" dirty="0">
                    <a:latin typeface="標楷體" pitchFamily="65" charset="-120"/>
                    <a:ea typeface="標楷體" pitchFamily="65" charset="-120"/>
                    <a:cs typeface="+mj-cs"/>
                    <a:sym typeface="Helvetica Neue Light"/>
                  </a:endParaRPr>
                </a:p>
              </p:txBody>
            </p:sp>
            <p:sp>
              <p:nvSpPr>
                <p:cNvPr id="63" name="文字方塊 17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4076985" y="1797328"/>
                  <a:ext cx="374366" cy="183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TW" sz="800" dirty="0" smtClean="0">
                      <a:solidFill>
                        <a:srgbClr val="000000"/>
                      </a:solidFill>
                      <a:latin typeface="標楷體" pitchFamily="65" charset="-120"/>
                      <a:ea typeface="標楷體" pitchFamily="65" charset="-120"/>
                      <a:cs typeface="+mj-cs"/>
                      <a:sym typeface="Helvetica Neue Light"/>
                    </a:rPr>
                    <a:t>30</a:t>
                  </a:r>
                  <a:r>
                    <a:rPr lang="en-US" altLang="zh-CN" sz="800" dirty="0" smtClean="0">
                      <a:latin typeface="標楷體" pitchFamily="65" charset="-120"/>
                      <a:ea typeface="標楷體" pitchFamily="65" charset="-120"/>
                    </a:rPr>
                    <a:t>±10</a:t>
                  </a:r>
                  <a:endParaRPr lang="zh-TW" altLang="en-US" sz="800" dirty="0">
                    <a:solidFill>
                      <a:srgbClr val="000000"/>
                    </a:solidFill>
                    <a:latin typeface="標楷體" pitchFamily="65" charset="-120"/>
                    <a:ea typeface="標楷體" pitchFamily="65" charset="-120"/>
                    <a:cs typeface="+mj-cs"/>
                    <a:sym typeface="Helvetica Neue Light"/>
                  </a:endParaRPr>
                </a:p>
              </p:txBody>
            </p:sp>
            <p:sp>
              <p:nvSpPr>
                <p:cNvPr id="64" name="流程图: 磁盘 5"/>
                <p:cNvSpPr/>
                <p:nvPr/>
              </p:nvSpPr>
              <p:spPr>
                <a:xfrm>
                  <a:off x="4453861" y="1997070"/>
                  <a:ext cx="523549" cy="118822"/>
                </a:xfrm>
                <a:prstGeom prst="flowChartMagneticDisk">
                  <a:avLst/>
                </a:prstGeom>
                <a:solidFill>
                  <a:schemeClr val="bg2"/>
                </a:solidFill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5" name="图片 3" descr="OK_000007293"/>
                <p:cNvPicPr>
                  <a:picLocks noChangeAspect="1"/>
                </p:cNvPicPr>
                <p:nvPr/>
              </p:nvPicPr>
              <p:blipFill>
                <a:blip r:embed="rId29" cstate="print"/>
                <a:srcRect l="16634" t="42513" r="22969" b="17151"/>
                <a:stretch>
                  <a:fillRect/>
                </a:stretch>
              </p:blipFill>
              <p:spPr>
                <a:xfrm>
                  <a:off x="4504654" y="2681682"/>
                  <a:ext cx="647916" cy="290516"/>
                </a:xfrm>
                <a:prstGeom prst="rect">
                  <a:avLst/>
                </a:prstGeom>
              </p:spPr>
            </p:pic>
            <p:pic>
              <p:nvPicPr>
                <p:cNvPr id="66" name="图片 2" descr="微信图片_20230907105345"/>
                <p:cNvPicPr>
                  <a:picLocks noChangeAspect="1" noChangeArrowheads="1"/>
                </p:cNvPicPr>
                <p:nvPr/>
              </p:nvPicPr>
              <p:blipFill>
                <a:blip r:embed="rId30"/>
                <a:srcRect l="38251" t="39695" r="54064" b="51872"/>
                <a:stretch>
                  <a:fillRect/>
                </a:stretch>
              </p:blipFill>
              <p:spPr bwMode="auto">
                <a:xfrm rot="5400000">
                  <a:off x="4087258" y="2618697"/>
                  <a:ext cx="284021" cy="4162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8" name="立方体 45"/>
                <p:cNvSpPr/>
                <p:nvPr/>
              </p:nvSpPr>
              <p:spPr>
                <a:xfrm>
                  <a:off x="4503441" y="1719640"/>
                  <a:ext cx="425355" cy="63094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41"/>
                <p:cNvSpPr/>
                <p:nvPr/>
              </p:nvSpPr>
              <p:spPr>
                <a:xfrm flipH="1">
                  <a:off x="3872639" y="1401851"/>
                  <a:ext cx="1366112" cy="245973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卡勾</a:t>
                  </a:r>
                  <a:r>
                    <a:rPr lang="en-US" altLang="zh-CN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/</a:t>
                  </a: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彈片定位下相機</a:t>
                  </a:r>
                  <a:r>
                    <a:rPr lang="en-US" altLang="zh-CN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-</a:t>
                  </a: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新增</a:t>
                  </a:r>
                  <a:endParaRPr lang="zh-CN" altLang="en-US" sz="800" dirty="0">
                    <a:solidFill>
                      <a:srgbClr val="0070C0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6" name="直接连接符 39"/>
                <p:cNvCxnSpPr/>
                <p:nvPr/>
              </p:nvCxnSpPr>
              <p:spPr>
                <a:xfrm rot="16200000" flipV="1">
                  <a:off x="4421384" y="2060118"/>
                  <a:ext cx="576000" cy="30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44"/>
                <p:cNvCxnSpPr/>
                <p:nvPr/>
              </p:nvCxnSpPr>
              <p:spPr>
                <a:xfrm rot="5400000">
                  <a:off x="3831256" y="2041693"/>
                  <a:ext cx="504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箭头连接符 44"/>
                <p:cNvCxnSpPr/>
                <p:nvPr/>
              </p:nvCxnSpPr>
              <p:spPr>
                <a:xfrm rot="5400000">
                  <a:off x="4332443" y="1883406"/>
                  <a:ext cx="216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群組 86"/>
              <p:cNvGrpSpPr/>
              <p:nvPr/>
            </p:nvGrpSpPr>
            <p:grpSpPr>
              <a:xfrm>
                <a:off x="5176054" y="3181133"/>
                <a:ext cx="1510496" cy="1550345"/>
                <a:chOff x="5753269" y="1401851"/>
                <a:chExt cx="1510496" cy="1550345"/>
              </a:xfrm>
            </p:grpSpPr>
            <p:grpSp>
              <p:nvGrpSpPr>
                <p:cNvPr id="88" name="群組 8"/>
                <p:cNvGrpSpPr/>
                <p:nvPr/>
              </p:nvGrpSpPr>
              <p:grpSpPr>
                <a:xfrm>
                  <a:off x="6494832" y="1701700"/>
                  <a:ext cx="691299" cy="543370"/>
                  <a:chOff x="1269357" y="1386411"/>
                  <a:chExt cx="4180511" cy="3372857"/>
                </a:xfrm>
              </p:grpSpPr>
              <p:grpSp>
                <p:nvGrpSpPr>
                  <p:cNvPr id="100" name="群組 18"/>
                  <p:cNvGrpSpPr/>
                  <p:nvPr/>
                </p:nvGrpSpPr>
                <p:grpSpPr>
                  <a:xfrm>
                    <a:off x="2189814" y="1386411"/>
                    <a:ext cx="1006088" cy="1838742"/>
                    <a:chOff x="2189814" y="1386411"/>
                    <a:chExt cx="1006088" cy="1838742"/>
                  </a:xfrm>
                </p:grpSpPr>
                <p:pic>
                  <p:nvPicPr>
                    <p:cNvPr id="102" name="Picture 6"/>
                    <p:cNvPicPr>
                      <a:picLocks noChangeAspect="1" noChangeArrowheads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3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198151" y="2430652"/>
                      <a:ext cx="972551" cy="7945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03" name="Picture 7"/>
                    <p:cNvPicPr>
                      <a:picLocks noChangeAspect="1" noChangeArrowheads="1"/>
                    </p:cNvPicPr>
                    <p:nvPr>
                      <p:custDataLst>
                        <p:tags r:id="rId15"/>
                      </p:custDataLst>
                    </p:nvPr>
                  </p:nvPicPr>
                  <p:blipFill>
                    <a:blip r:embed="rId3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189814" y="1386411"/>
                      <a:ext cx="1006088" cy="110677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</p:grpSp>
              <p:pic>
                <p:nvPicPr>
                  <p:cNvPr id="101" name="Picture 2"/>
                  <p:cNvPicPr>
                    <a:picLocks noChangeAspect="1" noChangeArrowheads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33" cstate="print"/>
                  <a:srcRect/>
                  <a:stretch>
                    <a:fillRect/>
                  </a:stretch>
                </p:blipFill>
                <p:spPr bwMode="auto">
                  <a:xfrm>
                    <a:off x="1269357" y="3422914"/>
                    <a:ext cx="4180511" cy="13363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  <p:cxnSp>
              <p:nvCxnSpPr>
                <p:cNvPr id="89" name="直線接點 88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6445413" y="2246602"/>
                  <a:ext cx="97032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6114747" y="2425506"/>
                  <a:ext cx="432000" cy="1265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接點 90"/>
                <p:cNvCxnSpPr/>
                <p:nvPr>
                  <p:custDataLst>
                    <p:tags r:id="rId10"/>
                  </p:custDataLst>
                </p:nvPr>
              </p:nvCxnSpPr>
              <p:spPr>
                <a:xfrm>
                  <a:off x="6113160" y="1987931"/>
                  <a:ext cx="432000" cy="1265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文字方塊 91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6141210" y="2282739"/>
                  <a:ext cx="376748" cy="1798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TW" sz="800" dirty="0" smtClean="0">
                      <a:solidFill>
                        <a:srgbClr val="000000"/>
                      </a:solidFill>
                      <a:latin typeface="標楷體" pitchFamily="65" charset="-120"/>
                      <a:ea typeface="標楷體" pitchFamily="65" charset="-120"/>
                      <a:cs typeface="+mj-cs"/>
                      <a:sym typeface="Helvetica Neue Light"/>
                    </a:rPr>
                    <a:t>30</a:t>
                  </a:r>
                  <a:r>
                    <a:rPr lang="en-US" altLang="zh-CN" sz="800" dirty="0" smtClean="0">
                      <a:latin typeface="標楷體" pitchFamily="65" charset="-120"/>
                      <a:ea typeface="標楷體" pitchFamily="65" charset="-120"/>
                    </a:rPr>
                    <a:t>±10</a:t>
                  </a:r>
                  <a:endParaRPr lang="zh-TW" altLang="en-US" sz="800" dirty="0">
                    <a:solidFill>
                      <a:srgbClr val="000000"/>
                    </a:solidFill>
                    <a:latin typeface="標楷體" pitchFamily="65" charset="-120"/>
                    <a:ea typeface="標楷體" pitchFamily="65" charset="-120"/>
                    <a:cs typeface="+mj-cs"/>
                    <a:sym typeface="Helvetica Neue Light"/>
                  </a:endParaRPr>
                </a:p>
              </p:txBody>
            </p:sp>
            <p:sp>
              <p:nvSpPr>
                <p:cNvPr id="93" name="文字方塊 92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5753269" y="2166588"/>
                  <a:ext cx="523319" cy="1012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CN" sz="800" dirty="0" smtClean="0">
                      <a:latin typeface="標楷體" pitchFamily="65" charset="-120"/>
                      <a:ea typeface="標楷體" pitchFamily="65" charset="-120"/>
                    </a:rPr>
                    <a:t>200±10</a:t>
                  </a:r>
                  <a:endParaRPr lang="zh-TW" altLang="en-US" sz="800" dirty="0">
                    <a:latin typeface="標楷體" pitchFamily="65" charset="-120"/>
                    <a:ea typeface="標楷體" pitchFamily="65" charset="-120"/>
                    <a:cs typeface="+mj-cs"/>
                    <a:sym typeface="Helvetica Neue Light"/>
                  </a:endParaRPr>
                </a:p>
              </p:txBody>
            </p:sp>
            <p:sp>
              <p:nvSpPr>
                <p:cNvPr id="94" name="立方体 45"/>
                <p:cNvSpPr/>
                <p:nvPr/>
              </p:nvSpPr>
              <p:spPr>
                <a:xfrm>
                  <a:off x="6490488" y="2439263"/>
                  <a:ext cx="500854" cy="5651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5" name="图片 6" descr="NG_023518301"/>
                <p:cNvPicPr>
                  <a:picLocks noChangeAspect="1"/>
                </p:cNvPicPr>
                <p:nvPr/>
              </p:nvPicPr>
              <p:blipFill>
                <a:blip r:embed="rId34" cstate="print"/>
                <a:srcRect l="5561" r="6844"/>
                <a:stretch>
                  <a:fillRect/>
                </a:stretch>
              </p:blipFill>
              <p:spPr>
                <a:xfrm>
                  <a:off x="6301617" y="2561955"/>
                  <a:ext cx="878712" cy="390241"/>
                </a:xfrm>
                <a:prstGeom prst="rect">
                  <a:avLst/>
                </a:prstGeom>
              </p:spPr>
            </p:pic>
            <p:cxnSp>
              <p:nvCxnSpPr>
                <p:cNvPr id="96" name="直接箭头连接符 44"/>
                <p:cNvCxnSpPr/>
                <p:nvPr/>
              </p:nvCxnSpPr>
              <p:spPr>
                <a:xfrm rot="5400000">
                  <a:off x="5943705" y="2205717"/>
                  <a:ext cx="432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箭头连接符 44"/>
                <p:cNvCxnSpPr/>
                <p:nvPr/>
              </p:nvCxnSpPr>
              <p:spPr>
                <a:xfrm rot="5400000">
                  <a:off x="6407843" y="2341654"/>
                  <a:ext cx="180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圆角矩形 41"/>
                <p:cNvSpPr/>
                <p:nvPr/>
              </p:nvSpPr>
              <p:spPr>
                <a:xfrm flipH="1">
                  <a:off x="6206262" y="1401851"/>
                  <a:ext cx="1057503" cy="245973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pPr>
                    <a:buClrTx/>
                    <a:buSzTx/>
                    <a:buFontTx/>
                  </a:pP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焊前檢測</a:t>
                  </a:r>
                  <a:r>
                    <a:rPr lang="en-US" altLang="zh-CN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-</a:t>
                  </a: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部分改造</a:t>
                  </a:r>
                  <a:endParaRPr lang="zh-CN" altLang="en-US" sz="800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9" name="直接连接符 39"/>
                <p:cNvCxnSpPr/>
                <p:nvPr/>
              </p:nvCxnSpPr>
              <p:spPr>
                <a:xfrm rot="16200000" flipV="1">
                  <a:off x="6440684" y="2169758"/>
                  <a:ext cx="576000" cy="30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群組 103"/>
              <p:cNvGrpSpPr/>
              <p:nvPr/>
            </p:nvGrpSpPr>
            <p:grpSpPr>
              <a:xfrm>
                <a:off x="5227954" y="4804193"/>
                <a:ext cx="1347953" cy="1600111"/>
                <a:chOff x="7864474" y="1470114"/>
                <a:chExt cx="1347953" cy="1600111"/>
              </a:xfrm>
            </p:grpSpPr>
            <p:sp>
              <p:nvSpPr>
                <p:cNvPr id="105" name="流程图: 延期 46"/>
                <p:cNvSpPr/>
                <p:nvPr/>
              </p:nvSpPr>
              <p:spPr>
                <a:xfrm rot="16200000">
                  <a:off x="8681581" y="1936787"/>
                  <a:ext cx="198291" cy="745599"/>
                </a:xfrm>
                <a:prstGeom prst="flowChartDelay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群組 18"/>
                <p:cNvGrpSpPr/>
                <p:nvPr/>
              </p:nvGrpSpPr>
              <p:grpSpPr>
                <a:xfrm>
                  <a:off x="8699021" y="1774802"/>
                  <a:ext cx="154699" cy="322799"/>
                  <a:chOff x="2151413" y="1339100"/>
                  <a:chExt cx="1019289" cy="1803269"/>
                </a:xfrm>
              </p:grpSpPr>
              <p:pic>
                <p:nvPicPr>
                  <p:cNvPr id="118" name="Picture 6"/>
                  <p:cNvPicPr>
                    <a:picLocks noChangeAspect="1" noChangeArrowheads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35" cstate="print"/>
                  <a:srcRect/>
                  <a:stretch>
                    <a:fillRect/>
                  </a:stretch>
                </p:blipFill>
                <p:spPr bwMode="auto">
                  <a:xfrm>
                    <a:off x="2198148" y="2347867"/>
                    <a:ext cx="972554" cy="79450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19" name="Picture 7"/>
                  <p:cNvPicPr>
                    <a:picLocks noChangeAspect="1" noChangeArrowheads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36" cstate="print"/>
                  <a:srcRect/>
                  <a:stretch>
                    <a:fillRect/>
                  </a:stretch>
                </p:blipFill>
                <p:spPr bwMode="auto">
                  <a:xfrm>
                    <a:off x="2151413" y="1339100"/>
                    <a:ext cx="1006085" cy="11067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  <p:cxnSp>
              <p:nvCxnSpPr>
                <p:cNvPr id="107" name="直線接點 106"/>
                <p:cNvCxnSpPr/>
                <p:nvPr>
                  <p:custDataLst>
                    <p:tags r:id="rId1"/>
                  </p:custDataLst>
                </p:nvPr>
              </p:nvCxnSpPr>
              <p:spPr>
                <a:xfrm>
                  <a:off x="8117520" y="2587754"/>
                  <a:ext cx="446173" cy="79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接點 107"/>
                <p:cNvCxnSpPr/>
                <p:nvPr>
                  <p:custDataLst>
                    <p:tags r:id="rId2"/>
                  </p:custDataLst>
                </p:nvPr>
              </p:nvCxnSpPr>
              <p:spPr>
                <a:xfrm>
                  <a:off x="8102648" y="2097601"/>
                  <a:ext cx="501945" cy="79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文字方塊 108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8210102" y="2440942"/>
                  <a:ext cx="451641" cy="11331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TW" sz="8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Helvetica Neue Light"/>
                    </a:rPr>
                    <a:t>10</a:t>
                  </a:r>
                  <a:r>
                    <a:rPr lang="en-US" altLang="zh-CN" sz="800" dirty="0" smtClean="0"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±5</a:t>
                  </a:r>
                  <a:endParaRPr lang="zh-TW" altLang="en-US" sz="800" dirty="0">
                    <a:solidFill>
                      <a:srgbClr val="000000"/>
                    </a:solidFill>
                    <a:latin typeface="Arial" panose="020B0604020202020204" pitchFamily="34" charset="0"/>
                    <a:ea typeface="標楷體" pitchFamily="65" charset="-120"/>
                    <a:cs typeface="Arial" panose="020B0604020202020204" pitchFamily="34" charset="0"/>
                    <a:sym typeface="Helvetica Neue Light"/>
                  </a:endParaRPr>
                </a:p>
              </p:txBody>
            </p:sp>
            <p:sp>
              <p:nvSpPr>
                <p:cNvPr id="110" name="文字方塊 109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864474" y="2276926"/>
                  <a:ext cx="406400" cy="1813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defTabSz="321945" hangingPunct="0"/>
                  <a:r>
                    <a:rPr lang="en-US" altLang="zh-CN" sz="800" dirty="0" smtClean="0"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80±10</a:t>
                  </a:r>
                  <a:endParaRPr lang="zh-TW" altLang="en-US" sz="800" dirty="0">
                    <a:latin typeface="Arial" panose="020B0604020202020204" pitchFamily="34" charset="0"/>
                    <a:ea typeface="標楷體" pitchFamily="65" charset="-120"/>
                    <a:cs typeface="Arial" panose="020B0604020202020204" pitchFamily="34" charset="0"/>
                    <a:sym typeface="Helvetica Neue Light"/>
                  </a:endParaRPr>
                </a:p>
              </p:txBody>
            </p:sp>
            <p:sp>
              <p:nvSpPr>
                <p:cNvPr id="111" name="立方体 4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8558327" y="2587912"/>
                  <a:ext cx="459555" cy="62803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2" name="图片 5" descr="NG_032055886"/>
                <p:cNvPicPr>
                  <a:picLocks noChangeAspect="1"/>
                </p:cNvPicPr>
                <p:nvPr/>
              </p:nvPicPr>
              <p:blipFill>
                <a:blip r:embed="rId37" cstate="print"/>
                <a:srcRect l="11328" r="8463" b="15743"/>
                <a:stretch>
                  <a:fillRect/>
                </a:stretch>
              </p:blipFill>
              <p:spPr>
                <a:xfrm>
                  <a:off x="8361086" y="2686770"/>
                  <a:ext cx="851341" cy="383455"/>
                </a:xfrm>
                <a:prstGeom prst="rect">
                  <a:avLst/>
                </a:prstGeom>
              </p:spPr>
            </p:pic>
            <p:sp>
              <p:nvSpPr>
                <p:cNvPr id="113" name="圆角矩形 41"/>
                <p:cNvSpPr/>
                <p:nvPr/>
              </p:nvSpPr>
              <p:spPr>
                <a:xfrm flipH="1">
                  <a:off x="8158885" y="1470114"/>
                  <a:ext cx="1048614" cy="245973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74975" tIns="37489" rIns="74975" bIns="37489" anchor="ctr"/>
                <a:lstStyle/>
                <a:p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</a:rPr>
                    <a:t>焊後檢測</a:t>
                  </a:r>
                  <a:r>
                    <a:rPr lang="en-US" altLang="zh-CN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-</a:t>
                  </a:r>
                  <a:r>
                    <a:rPr lang="zh-CN" altLang="en-US" sz="8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ea typeface="思源黑体 CN Heavy"/>
                      <a:cs typeface="Arial" panose="020B0604020202020204" pitchFamily="34" charset="0"/>
                      <a:sym typeface="+mn-ea"/>
                    </a:rPr>
                    <a:t>部分改造</a:t>
                  </a:r>
                  <a:endParaRPr lang="zh-CN" altLang="en-US" sz="800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4" name="直接箭头连接符 44"/>
                <p:cNvCxnSpPr/>
                <p:nvPr/>
              </p:nvCxnSpPr>
              <p:spPr>
                <a:xfrm rot="5400000">
                  <a:off x="7977805" y="2341730"/>
                  <a:ext cx="504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箭头连接符 44"/>
                <p:cNvCxnSpPr/>
                <p:nvPr/>
              </p:nvCxnSpPr>
              <p:spPr>
                <a:xfrm rot="5400000">
                  <a:off x="8457305" y="2503580"/>
                  <a:ext cx="180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39"/>
                <p:cNvCxnSpPr/>
                <p:nvPr/>
              </p:nvCxnSpPr>
              <p:spPr>
                <a:xfrm rot="16200000" flipV="1">
                  <a:off x="8485385" y="2301416"/>
                  <a:ext cx="576000" cy="30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圓角矩形 123"/>
            <p:cNvSpPr/>
            <p:nvPr/>
          </p:nvSpPr>
          <p:spPr>
            <a:xfrm>
              <a:off x="5013064" y="1368013"/>
              <a:ext cx="1602889" cy="507581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2901328" y="194549"/>
            <a:ext cx="3368232" cy="5161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772" tIns="49887" rIns="99772" bIns="49887">
            <a:spAutoFit/>
          </a:bodyPr>
          <a:lstStyle/>
          <a:p>
            <a:pPr algn="ctr"/>
            <a:r>
              <a:rPr kumimoji="1" lang="zh-CN" altLang="en-US" sz="2700" b="1" dirty="0">
                <a:latin typeface="標楷體" pitchFamily="65" charset="-120"/>
                <a:ea typeface="思源黑体 CN Heavy"/>
              </a:rPr>
              <a:t>設備規格及參數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564188" y="2297048"/>
            <a:ext cx="4045803" cy="3061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tailEnd type="none" w="sm" len="med"/>
          </a:ln>
        </p:spPr>
        <p:txBody>
          <a:bodyPr wrap="none" lIns="99772" tIns="49887" rIns="99772" bIns="49887" anchor="t"/>
          <a:lstStyle/>
          <a:p>
            <a:pPr>
              <a:spcBef>
                <a:spcPts val="335"/>
              </a:spcBef>
            </a:pPr>
            <a:r>
              <a:rPr lang="zh-TW" altLang="en-US" sz="12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方案預期</a:t>
            </a:r>
            <a:r>
              <a:rPr lang="en-US" altLang="zh-TW" sz="12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﹕</a:t>
            </a: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1.C/T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zh-CN" alt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純</a:t>
            </a:r>
            <a:r>
              <a:rPr lang="en-US" altLang="zh-CN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</a:t>
            </a:r>
            <a:r>
              <a:rPr lang="zh-CN" alt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24S/2PCS  </a:t>
            </a:r>
            <a:r>
              <a:rPr lang="zh-CN" altLang="zh-TW" sz="1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綜合</a:t>
            </a:r>
            <a:r>
              <a:rPr lang="en-US" altLang="zh-TW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</a:t>
            </a:r>
            <a:r>
              <a:rPr lang="en-US" altLang="zh-TW" sz="1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: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CT:8.72S/pcs(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含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OEE)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CN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模穴數：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穴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×2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機</a:t>
            </a:r>
            <a:endParaRPr lang="en-US" altLang="zh-TW" sz="12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CN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3.UPH: 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≥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00PCS/H</a:t>
            </a:r>
            <a:endParaRPr lang="en-US" altLang="zh-TW" sz="12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良</a:t>
            </a:r>
            <a:r>
              <a:rPr lang="zh-TW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率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≥ </a:t>
            </a:r>
            <a:r>
              <a:rPr lang="en-US" altLang="zh-TW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99.8%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（備註一次良率或二次良率）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</a:t>
            </a:r>
            <a:r>
              <a:rPr lang="zh-TW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故障率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≤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23%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6.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拋料率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: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≤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%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，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過殺率</a:t>
            </a: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檢測設備</a:t>
            </a: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 </a:t>
            </a: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   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漏檢率</a:t>
            </a: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(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檢測設備</a:t>
            </a: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（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不可將不良品判為良品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）</a:t>
            </a: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7.</a:t>
            </a:r>
            <a:r>
              <a:rPr lang="zh-CN" altLang="zh-TW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整</a:t>
            </a:r>
            <a:r>
              <a:rPr lang="zh-CN" altLang="zh-TW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線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OEE: 94.66%</a:t>
            </a: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8.</a:t>
            </a:r>
            <a:r>
              <a:rPr lang="zh-TW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機台操作人力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0.5</a:t>
            </a:r>
            <a:r>
              <a:rPr lang="zh-TW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人</a:t>
            </a:r>
            <a:r>
              <a:rPr lang="en-US" altLang="zh-TW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機（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人供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台機）</a:t>
            </a: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TW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9.</a:t>
            </a:r>
            <a:r>
              <a:rPr lang="zh-TW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預計開發周期</a:t>
            </a:r>
            <a:r>
              <a:rPr lang="en-US" altLang="zh-TW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  <a:r>
              <a:rPr lang="zh-TW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復制周期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TW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53</a:t>
            </a:r>
            <a:r>
              <a:rPr lang="zh-TW" altLang="en-US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天</a:t>
            </a:r>
            <a:r>
              <a:rPr lang="en-US" altLang="zh-TW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/33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天</a:t>
            </a:r>
            <a:endParaRPr lang="en-US" altLang="zh-TW" sz="1200" dirty="0">
              <a:solidFill>
                <a:schemeClr val="accent1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10.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設備預估正常使用壽命：</a:t>
            </a:r>
            <a:endParaRPr lang="en-US" altLang="zh-CN" sz="1200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50"/>
              </a:spcBef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  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設備主體預估壽命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年，保固期限</a:t>
            </a:r>
            <a:r>
              <a:rPr lang="en-US" altLang="zh-CN" sz="1200" dirty="0" smtClean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r>
              <a:rPr lang="zh-CN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年</a:t>
            </a:r>
            <a:endParaRPr lang="en-US" altLang="zh-CN" sz="1200" b="1" dirty="0" smtClean="0">
              <a:solidFill>
                <a:schemeClr val="accent1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35"/>
              </a:spcBef>
            </a:pPr>
            <a:endParaRPr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35"/>
              </a:spcBef>
            </a:pPr>
            <a:endParaRPr lang="en-US" altLang="zh-CN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lnSpc>
                <a:spcPts val="1295"/>
              </a:lnSpc>
              <a:spcBef>
                <a:spcPts val="335"/>
              </a:spcBef>
            </a:pPr>
            <a:endParaRPr lang="en-US" altLang="zh-CN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20701" y="794524"/>
            <a:ext cx="5040000" cy="1284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tailEnd type="none" w="sm" len="med"/>
          </a:ln>
        </p:spPr>
        <p:txBody>
          <a:bodyPr wrap="none" lIns="99772" tIns="49887" rIns="99772" bIns="49887" anchor="t"/>
          <a:lstStyle/>
          <a:p>
            <a:pPr>
              <a:spcBef>
                <a:spcPts val="335"/>
              </a:spcBef>
            </a:pPr>
            <a:r>
              <a:rPr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</a:t>
            </a:r>
            <a:r>
              <a:rPr lang="zh-TW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功能</a:t>
            </a:r>
            <a:r>
              <a:rPr lang="zh-TW" altLang="en-US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概述</a:t>
            </a:r>
            <a:r>
              <a:rPr lang="en-US" altLang="zh-TW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﹕</a:t>
            </a:r>
          </a:p>
          <a:p>
            <a:pPr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設備實現卡勾的自動供料；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設備實現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彈片的自動供料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； 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實現</a:t>
            </a: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24X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卡勾及彈片焊接自動化；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焊機成品品質初步檢測及分揀。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335"/>
              </a:spcBef>
            </a:pPr>
            <a:r>
              <a:rPr lang="en-US" altLang="zh-CN" sz="105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 </a:t>
            </a:r>
            <a:r>
              <a:rPr lang="zh-CN" altLang="en-US" sz="105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設備與上位系統交互，採集產品信息與設備運行數據，執行上位系統下達的指令</a:t>
            </a:r>
            <a:endParaRPr lang="en-US" altLang="zh-CN" sz="1050" dirty="0">
              <a:solidFill>
                <a:schemeClr val="accent1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endParaRPr lang="en-US" altLang="zh-TW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5566569" y="795338"/>
            <a:ext cx="4043421" cy="151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tailEnd type="none" w="sm" len="med"/>
          </a:ln>
        </p:spPr>
        <p:txBody>
          <a:bodyPr wrap="none" lIns="99772" tIns="49887" rIns="99772" bIns="49887" anchor="t"/>
          <a:lstStyle/>
          <a:p>
            <a:pPr>
              <a:spcBef>
                <a:spcPts val="335"/>
              </a:spcBef>
            </a:pPr>
            <a:r>
              <a:rPr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關鍵</a:t>
            </a:r>
            <a:r>
              <a:rPr lang="zh-CN" altLang="en-US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技術</a:t>
            </a:r>
            <a:r>
              <a:rPr lang="en-US" altLang="zh-TW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﹕</a:t>
            </a: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散料自動供料技術；</a:t>
            </a:r>
            <a:endParaRPr lang="zh-TW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自動鐳射焊接技術；</a:t>
            </a: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機器人控制技術；</a:t>
            </a: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模組化設計技術。</a:t>
            </a:r>
            <a:endParaRPr lang="en-US" altLang="zh-TW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520701" y="2070438"/>
            <a:ext cx="5040000" cy="1605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tailEnd type="none" w="sm" len="med"/>
          </a:ln>
        </p:spPr>
        <p:txBody>
          <a:bodyPr wrap="none" lIns="99772" tIns="49887" rIns="99772" bIns="49887" anchor="t"/>
          <a:lstStyle/>
          <a:p>
            <a:pPr>
              <a:spcBef>
                <a:spcPts val="335"/>
              </a:spcBef>
            </a:pPr>
            <a:r>
              <a:rPr lang="zh-TW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規格總結</a:t>
            </a:r>
            <a:r>
              <a:rPr lang="en-US" altLang="zh-TW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﹕	</a:t>
            </a:r>
          </a:p>
          <a:p>
            <a:pPr defTabSz="622300">
              <a:spcBef>
                <a:spcPts val="335"/>
              </a:spcBef>
            </a:pPr>
            <a:r>
              <a:rPr lang="en-US" altLang="zh-TW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場地佔用：</a:t>
            </a:r>
            <a:r>
              <a:rPr lang="zh-CN" alt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長</a:t>
            </a:r>
            <a:r>
              <a:rPr lang="en-US" altLang="zh-CN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寬</a:t>
            </a:r>
            <a:r>
              <a:rPr lang="en-US" altLang="zh-CN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高</a:t>
            </a:r>
            <a:r>
              <a:rPr lang="en-US" altLang="zh-CN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=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1950(L)×1800(W)×2200(H)  mm</a:t>
            </a:r>
            <a:endParaRPr lang="en-US" altLang="zh-TW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r>
              <a:rPr lang="en-US" altLang="zh-TW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用電規格：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AC220V/50Hz</a:t>
            </a:r>
            <a:endParaRPr lang="en-US" altLang="zh-TW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r>
              <a:rPr lang="en-US" altLang="zh-TW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設備功率：</a:t>
            </a:r>
            <a:r>
              <a:rPr lang="en-US" altLang="zh-TW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10 (KW) 	</a:t>
            </a: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水源消耗：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/</a:t>
            </a: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氣源消耗：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0.5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～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0.6MPa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，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200L/min</a:t>
            </a:r>
          </a:p>
          <a:p>
            <a:pPr>
              <a:spcBef>
                <a:spcPts val="335"/>
              </a:spcBef>
            </a:pP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6.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設備總重：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1.5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（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t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）</a:t>
            </a: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>
              <a:spcBef>
                <a:spcPts val="335"/>
              </a:spcBef>
            </a:pPr>
            <a:endParaRPr lang="en-US" altLang="zh-CN" sz="12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20701" y="3667100"/>
            <a:ext cx="5040000" cy="1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tailEnd type="none" w="sm" len="med"/>
          </a:ln>
        </p:spPr>
        <p:txBody>
          <a:bodyPr wrap="none" lIns="99772" tIns="49887" rIns="99772" bIns="49887" anchor="t"/>
          <a:lstStyle/>
          <a:p>
            <a:pPr>
              <a:spcBef>
                <a:spcPts val="335"/>
              </a:spcBef>
            </a:pPr>
            <a:r>
              <a:rPr lang="zh-CN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模組功能</a:t>
            </a:r>
            <a:r>
              <a:rPr lang="zh-TW" altLang="en-US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概述</a:t>
            </a:r>
            <a:r>
              <a:rPr lang="en-US" altLang="zh-TW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﹕</a:t>
            </a:r>
          </a:p>
          <a:p>
            <a:pPr defTabSz="622300"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1</a:t>
            </a:r>
            <a:r>
              <a:rPr lang="en-US" altLang="zh-TW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卡勾供料模組：對卡勾進行上料；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彈片供料模組：對彈片進行上料；</a:t>
            </a:r>
            <a:endParaRPr lang="en-US" altLang="zh-TW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r>
              <a:rPr lang="en-US" altLang="zh-TW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鐳射焊接模組：對組裝好的產品進行焊接；</a:t>
            </a:r>
            <a:endParaRPr lang="en-US" altLang="zh-TW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r>
              <a:rPr lang="en-US" altLang="zh-TW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4.CCD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檢測模組：對焊接前產品是否組裝好進行檢測及焊接后品質檢測；</a:t>
            </a:r>
            <a:endParaRPr lang="en-US" altLang="zh-TW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r>
              <a:rPr lang="en-US" altLang="zh-TW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轉盤輸送模組：採用四工位轉盤輸送載具；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r>
              <a:rPr lang="en-US" altLang="zh-CN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6.</a:t>
            </a:r>
            <a:r>
              <a:rPr lang="zh-CN" altLang="en-US" sz="105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  <a:sym typeface="+mn-ea"/>
              </a:rPr>
              <a:t>成品下料模組：對焊接好的產品進行收料。</a:t>
            </a: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  <a:sym typeface="+mn-ea"/>
            </a:endParaRPr>
          </a:p>
          <a:p>
            <a:pPr defTabSz="622300">
              <a:spcBef>
                <a:spcPts val="335"/>
              </a:spcBef>
            </a:pPr>
            <a:r>
              <a:rPr lang="en-US" altLang="zh-CN" sz="105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7.</a:t>
            </a:r>
            <a:r>
              <a:rPr lang="zh-CN" altLang="en-US" sz="1050" dirty="0">
                <a:solidFill>
                  <a:schemeClr val="accent1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智能制造模組：實現產品信息追溯與設備實時狀態監控</a:t>
            </a:r>
            <a:endParaRPr lang="en-US" altLang="zh-CN" sz="1050" dirty="0">
              <a:solidFill>
                <a:schemeClr val="accent1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>
              <a:spcBef>
                <a:spcPts val="335"/>
              </a:spcBef>
            </a:pPr>
            <a:endParaRPr lang="en-US" altLang="zh-CN" sz="105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13613" y="6411946"/>
            <a:ext cx="1730197" cy="300771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99817" tIns="49906" rIns="99817" bIns="49906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方案製作方簽核</a:t>
            </a:r>
            <a:endParaRPr lang="en-US" altLang="zh-TW" sz="1300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7132503" y="6411946"/>
            <a:ext cx="779582" cy="300771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99817" tIns="49906" rIns="99817" bIns="49906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承辦</a:t>
            </a:r>
            <a:r>
              <a:rPr lang="zh-CN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TW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  </a:t>
            </a:r>
            <a:endParaRPr lang="en-US" altLang="zh-TW" sz="1300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529323" y="6411946"/>
            <a:ext cx="851000" cy="300771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99817" tIns="49906" rIns="99817" bIns="49906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審核</a:t>
            </a:r>
            <a:r>
              <a:rPr lang="zh-CN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endParaRPr lang="en-US" altLang="zh-TW" sz="1300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356060" y="6729152"/>
            <a:ext cx="209132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5127727" y="6728626"/>
            <a:ext cx="1831366" cy="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7739538" y="6729156"/>
            <a:ext cx="150080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5116868" y="6122845"/>
            <a:ext cx="2643542" cy="1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1764010" y="6131483"/>
            <a:ext cx="1902480" cy="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766793" y="6411946"/>
            <a:ext cx="684536" cy="300771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99817" tIns="49906" rIns="99817" bIns="49906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核准</a:t>
            </a:r>
            <a:r>
              <a:rPr lang="zh-CN" altLang="en-US" sz="13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endParaRPr lang="en-US" altLang="zh-TW" sz="1300" b="1" dirty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1</a:t>
            </a:fld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7820025" y="6124162"/>
            <a:ext cx="1420306" cy="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97441" y="5771715"/>
            <a:ext cx="3223240" cy="300841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99817" tIns="49906" rIns="99817" bIns="49906">
            <a:spAutoFit/>
          </a:bodyPr>
          <a:lstStyle>
            <a:defPPr>
              <a:defRPr lang="zh-TW"/>
            </a:defPPr>
            <a:lvl1pPr>
              <a:spcBef>
                <a:spcPct val="50000"/>
              </a:spcBef>
              <a:defRPr sz="1300" b="1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開發工程核准</a:t>
            </a:r>
            <a:r>
              <a:rPr lang="en-US" altLang="zh-TW" dirty="0"/>
              <a:t>﹕</a:t>
            </a:r>
            <a:r>
              <a:rPr lang="zh-CN" altLang="en-US" sz="105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機能處級</a:t>
            </a:r>
            <a:r>
              <a:rPr lang="en-US" altLang="zh-CN" sz="105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05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次機能處級 </a:t>
            </a:r>
            <a:endParaRPr lang="en-US" altLang="zh-TW" sz="105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821113" y="5794847"/>
            <a:ext cx="4599731" cy="336636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120016" tIns="60010" rIns="120016" bIns="6001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開發工程審核</a:t>
            </a:r>
            <a:r>
              <a:rPr lang="en-US" altLang="zh-TW" sz="1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﹕     </a:t>
            </a:r>
            <a:r>
              <a:rPr lang="zh-CN" altLang="en-US" sz="105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中心級</a:t>
            </a:r>
            <a:r>
              <a:rPr lang="en-US" altLang="zh-CN" sz="105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05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項目</a:t>
            </a:r>
            <a:r>
              <a:rPr lang="en-US" altLang="zh-CN" sz="105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DRI---</a:t>
            </a:r>
            <a:r>
              <a:rPr lang="zh-CN" altLang="en-US" sz="105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紙檔簽核                                         </a:t>
            </a:r>
            <a:endParaRPr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935397" y="194549"/>
            <a:ext cx="3368232" cy="5161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772" tIns="49887" rIns="99772" bIns="49887">
            <a:spAutoFit/>
          </a:bodyPr>
          <a:lstStyle/>
          <a:p>
            <a:pPr algn="ctr"/>
            <a:r>
              <a:rPr kumimoji="1" lang="zh-TW" altLang="en-US" sz="2700" b="1" dirty="0" smtClean="0">
                <a:latin typeface="標楷體" pitchFamily="65" charset="-120"/>
                <a:ea typeface="思源黑体 CN Heavy"/>
              </a:rPr>
              <a:t>方案版本變更記錄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4655" y="6305063"/>
            <a:ext cx="3583507" cy="185998"/>
          </a:xfrm>
          <a:prstGeom prst="rect">
            <a:avLst/>
          </a:prstGeom>
          <a:noFill/>
        </p:spPr>
        <p:txBody>
          <a:bodyPr wrap="square" lIns="62321" tIns="31161" rIns="62321" bIns="31161" rtlCol="0">
            <a:spAutoFit/>
          </a:bodyPr>
          <a:lstStyle/>
          <a:p>
            <a:r>
              <a:rPr lang="zh-CN" altLang="en-US" sz="800" b="1" dirty="0" smtClean="0">
                <a:latin typeface="標楷體" pitchFamily="65" charset="-120"/>
                <a:ea typeface="思源黑体 CN Heavy"/>
              </a:rPr>
              <a:t>備註</a:t>
            </a:r>
            <a:r>
              <a:rPr lang="zh-CN" altLang="en-US" sz="800" dirty="0" smtClean="0">
                <a:latin typeface="標楷體" pitchFamily="65" charset="-120"/>
                <a:ea typeface="思源黑体 CN Heavy"/>
              </a:rPr>
              <a:t>： 方案定版報價后，如對方案進行變更，需填寫變更記錄</a:t>
            </a:r>
            <a:endParaRPr lang="en-US" altLang="zh-CN" sz="800" dirty="0" smtClean="0">
              <a:latin typeface="標楷體" pitchFamily="65" charset="-120"/>
              <a:ea typeface="思源黑体 CN Heavy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2</a:t>
            </a:fld>
            <a:endParaRPr lang="zh-TW" altLang="en-US" dirty="0"/>
          </a:p>
        </p:txBody>
      </p:sp>
      <p:graphicFrame>
        <p:nvGraphicFramePr>
          <p:cNvPr id="7" name="Group 83"/>
          <p:cNvGraphicFramePr>
            <a:graphicFrameLocks noGrp="1"/>
          </p:cNvGraphicFramePr>
          <p:nvPr/>
        </p:nvGraphicFramePr>
        <p:xfrm>
          <a:off x="216153" y="855351"/>
          <a:ext cx="9501164" cy="5388699"/>
        </p:xfrm>
        <a:graphic>
          <a:graphicData uri="http://schemas.openxmlformats.org/drawingml/2006/table">
            <a:tbl>
              <a:tblPr/>
              <a:tblGrid>
                <a:gridCol w="539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8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7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1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585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序號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報告版本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（版本號</a:t>
                      </a:r>
                      <a:r>
                        <a:rPr kumimoji="1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+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報告日期）</a:t>
                      </a:r>
                      <a:endParaRPr kumimoji="1" lang="zh-TW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變更內容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（需說明變更前和變更后內容對比）</a:t>
                      </a:r>
                      <a:endParaRPr kumimoji="1" lang="zh-TW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變更原因</a:t>
                      </a:r>
                      <a:endParaRPr kumimoji="1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變更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日期</a:t>
                      </a:r>
                      <a:endParaRPr kumimoji="1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制工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簽字</a:t>
                      </a:r>
                      <a:endParaRPr kumimoji="1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承製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單位</a:t>
                      </a:r>
                      <a:endParaRPr kumimoji="1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思源黑体 CN Heavy"/>
                        </a:rPr>
                        <a:t>備註</a:t>
                      </a: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等线" panose="02010600030101010101" charset="-122"/>
                        </a:rPr>
                        <a:t>V0.0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方案旧机器说明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初版方案说明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等线" panose="02010600030101010101" charset="-122"/>
                        </a:rPr>
                        <a:t>2025.08.18</a:t>
                      </a: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kumimoji="0" lang="zh-TW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kumimoji="0" lang="zh-TW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  <a:sym typeface="等线" panose="02010600030101010101" charset="-122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V1.0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出版方案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初版方案</a:t>
                      </a: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zh-TW" altLang="en-US" sz="120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  <a:sym typeface="等线" panose="02010600030101010101" charset="-122"/>
                        </a:rPr>
                        <a:t>2025.09.18</a:t>
                      </a:r>
                      <a:endParaRPr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38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標楷體" pitchFamily="65" charset="-120"/>
                          <a:ea typeface="思源黑体 CN Heavy"/>
                          <a:cs typeface="Arial" panose="020B0604020202020204" pitchFamily="34" charset="0"/>
                        </a:rPr>
                        <a:t>…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0" marR="0" marT="0" marB="0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標楷體" pitchFamily="65" charset="-120"/>
                        <a:ea typeface="思源黑体 CN Heavy"/>
                      </a:endParaRPr>
                    </a:p>
                  </a:txBody>
                  <a:tcPr marL="63874" marR="63874" marT="39298" marB="39298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投影片編號版面配置區 24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334754" y="194549"/>
            <a:ext cx="2222960" cy="5161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772" tIns="49887" rIns="99772" bIns="49887">
            <a:spAutoFit/>
          </a:bodyPr>
          <a:lstStyle/>
          <a:p>
            <a:pPr algn="ctr"/>
            <a:r>
              <a:rPr kumimoji="1" lang="en-US" altLang="zh-TW" sz="27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DFM 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目 錄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31405" y="1256104"/>
            <a:ext cx="3331922" cy="5007902"/>
          </a:xfrm>
          <a:prstGeom prst="rect">
            <a:avLst/>
          </a:prstGeom>
        </p:spPr>
        <p:txBody>
          <a:bodyPr wrap="none" lIns="62349" tIns="31175" rIns="62349" bIns="31175">
            <a:spAutoFit/>
          </a:bodyPr>
          <a:lstStyle/>
          <a:p>
            <a:pPr>
              <a:spcBef>
                <a:spcPts val="820"/>
              </a:spcBef>
            </a:pPr>
            <a:r>
              <a:rPr kumimoji="1" lang="zh-CN" altLang="en-US" sz="2000" dirty="0" smtClean="0">
                <a:latin typeface="標楷體" pitchFamily="65" charset="-120"/>
                <a:ea typeface="思源黑体 CN Heavy"/>
              </a:rPr>
              <a:t>一</a:t>
            </a:r>
            <a:r>
              <a:rPr kumimoji="1" lang="en-US" altLang="zh-CN" sz="2000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改造背景</a:t>
            </a:r>
            <a:r>
              <a:rPr kumimoji="1" lang="en-US" altLang="zh-CN" sz="2000" b="1" dirty="0" smtClean="0">
                <a:latin typeface="標楷體" pitchFamily="65" charset="-120"/>
                <a:ea typeface="思源黑体 CN Heavy"/>
              </a:rPr>
              <a:t>&amp;</a:t>
            </a: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客戶需求</a:t>
            </a:r>
            <a:endParaRPr kumimoji="1" lang="en-US" altLang="zh-CN" sz="2000" b="1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CN" sz="20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en-US" altLang="zh-CN" sz="2000" b="1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1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方案整體概況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2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工藝流程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3.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時序分析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4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模組說明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5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關鍵技術及驗證說明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三</a:t>
            </a:r>
            <a:r>
              <a:rPr kumimoji="1" lang="en-US" altLang="zh-CN" sz="20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方案實施要求</a:t>
            </a:r>
            <a:endParaRPr kumimoji="1" lang="en-US" altLang="zh-CN" sz="2000" b="1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1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實施要求細項</a:t>
            </a:r>
            <a:endParaRPr kumimoji="1" lang="en-US" altLang="zh-CN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2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TW" altLang="en-US" dirty="0" smtClean="0">
                <a:latin typeface="標楷體" pitchFamily="65" charset="-120"/>
                <a:ea typeface="思源黑体 CN Heavy"/>
              </a:rPr>
              <a:t>設備安全設計</a:t>
            </a:r>
            <a:r>
              <a:rPr kumimoji="1" lang="zh-CN" altLang="en-US" dirty="0" smtClean="0">
                <a:latin typeface="標楷體" pitchFamily="65" charset="-120"/>
                <a:ea typeface="思源黑体 CN Heavy"/>
              </a:rPr>
              <a:t>說明</a:t>
            </a:r>
            <a:endParaRPr kumimoji="1" lang="zh-TW" altLang="en-US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3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TW" altLang="en-US" dirty="0" smtClean="0">
                <a:latin typeface="標楷體" pitchFamily="65" charset="-120"/>
                <a:ea typeface="思源黑体 CN Heavy"/>
              </a:rPr>
              <a:t>特殊消耗說明</a:t>
            </a:r>
            <a:endParaRPr kumimoji="1" lang="en-US" altLang="zh-TW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TW" dirty="0">
                <a:latin typeface="標楷體" pitchFamily="65" charset="-120"/>
                <a:ea typeface="思源黑体 CN Heavy"/>
              </a:rPr>
              <a:t> 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  4.</a:t>
            </a:r>
            <a:r>
              <a:rPr kumimoji="1" lang="zh-CN" altLang="en-US" dirty="0">
                <a:latin typeface="標楷體" pitchFamily="65" charset="-120"/>
                <a:ea typeface="思源黑体 CN Heavy"/>
              </a:rPr>
              <a:t>水電氣</a:t>
            </a:r>
            <a:r>
              <a:rPr kumimoji="1" lang="zh-TW" altLang="en-US" dirty="0">
                <a:latin typeface="標楷體" pitchFamily="65" charset="-120"/>
                <a:ea typeface="思源黑体 CN Heavy"/>
              </a:rPr>
              <a:t>消耗</a:t>
            </a:r>
            <a:r>
              <a:rPr kumimoji="1" lang="zh-TW" altLang="en-US" dirty="0" smtClean="0">
                <a:latin typeface="標楷體" pitchFamily="65" charset="-120"/>
                <a:ea typeface="思源黑体 CN Heavy"/>
              </a:rPr>
              <a:t>說明</a:t>
            </a:r>
            <a:endParaRPr kumimoji="1" lang="en-US" altLang="zh-TW" dirty="0" smtClean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   5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TW" altLang="en-US" dirty="0">
                <a:latin typeface="標楷體" pitchFamily="65" charset="-120"/>
                <a:ea typeface="思源黑体 CN Heavy"/>
              </a:rPr>
              <a:t>設備開發週期</a:t>
            </a:r>
            <a:endParaRPr kumimoji="1" lang="en-US" altLang="zh-TW" dirty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>
                <a:latin typeface="標楷體" pitchFamily="65" charset="-120"/>
                <a:ea typeface="思源黑体 CN Heavy"/>
              </a:rPr>
              <a:t>   </a:t>
            </a: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6</a:t>
            </a:r>
            <a:r>
              <a:rPr kumimoji="1" lang="en-US" altLang="zh-TW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dirty="0">
                <a:latin typeface="標楷體" pitchFamily="65" charset="-120"/>
                <a:ea typeface="思源黑体 CN Heavy"/>
              </a:rPr>
              <a:t>其它事項說明</a:t>
            </a:r>
            <a:endParaRPr kumimoji="1" lang="en-US" altLang="zh-CN" dirty="0">
              <a:latin typeface="標楷體" pitchFamily="65" charset="-120"/>
              <a:ea typeface="思源黑体 CN Heavy"/>
            </a:endParaRPr>
          </a:p>
          <a:p>
            <a:pPr>
              <a:spcBef>
                <a:spcPts val="820"/>
              </a:spcBef>
            </a:pPr>
            <a:r>
              <a:rPr kumimoji="1" lang="en-US" altLang="zh-CN" dirty="0">
                <a:latin typeface="標楷體" pitchFamily="65" charset="-120"/>
                <a:ea typeface="思源黑体 CN Heavy"/>
              </a:rPr>
              <a:t>   </a:t>
            </a:r>
            <a:r>
              <a:rPr kumimoji="1" lang="en-US" altLang="zh-CN" dirty="0" smtClean="0">
                <a:latin typeface="標楷體" pitchFamily="65" charset="-120"/>
                <a:ea typeface="思源黑体 CN Heavy"/>
              </a:rPr>
              <a:t>7.</a:t>
            </a:r>
            <a:r>
              <a:rPr kumimoji="1" lang="zh-CN" altLang="en-US" dirty="0">
                <a:latin typeface="標楷體" pitchFamily="65" charset="-120"/>
                <a:ea typeface="思源黑体 CN Heavy"/>
              </a:rPr>
              <a:t>溝通聯繫方式</a:t>
            </a:r>
            <a:endParaRPr kumimoji="1" lang="en-US" altLang="zh-CN" dirty="0">
              <a:latin typeface="標楷體" pitchFamily="65" charset="-120"/>
              <a:ea typeface="思源黑体 CN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462209" y="1418464"/>
            <a:ext cx="1029763" cy="278310"/>
          </a:xfrm>
          <a:prstGeom prst="rect">
            <a:avLst/>
          </a:prstGeom>
          <a:noFill/>
        </p:spPr>
        <p:txBody>
          <a:bodyPr wrap="square" lIns="62321" tIns="31161" rIns="62321" bIns="31161" rtlCol="0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改造目的</a:t>
            </a:r>
            <a:r>
              <a:rPr kumimoji="1" lang="en-US" altLang="zh-CN" b="1" dirty="0" smtClean="0">
                <a:latin typeface="標楷體" pitchFamily="65" charset="-120"/>
                <a:ea typeface="思源黑体 CN Heavy"/>
              </a:rPr>
              <a:t>: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525335" y="2817347"/>
            <a:ext cx="929155" cy="278310"/>
          </a:xfrm>
          <a:prstGeom prst="rect">
            <a:avLst/>
          </a:prstGeom>
          <a:noFill/>
        </p:spPr>
        <p:txBody>
          <a:bodyPr wrap="square" lIns="62321" tIns="31161" rIns="62321" bIns="31161" rtlCol="0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>
                <a:latin typeface="標楷體" pitchFamily="65" charset="-120"/>
                <a:ea typeface="思源黑体 CN Heavy"/>
              </a:rPr>
              <a:t>工站</a:t>
            </a: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說明</a:t>
            </a:r>
            <a:r>
              <a:rPr kumimoji="1" lang="en-US" altLang="zh-CN" b="1" dirty="0" smtClean="0">
                <a:latin typeface="標楷體" pitchFamily="65" charset="-120"/>
                <a:ea typeface="思源黑体 CN Heavy"/>
              </a:rPr>
              <a:t>: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576177" y="4763265"/>
            <a:ext cx="1295652" cy="278310"/>
          </a:xfrm>
          <a:prstGeom prst="rect">
            <a:avLst/>
          </a:prstGeom>
          <a:noFill/>
        </p:spPr>
        <p:txBody>
          <a:bodyPr wrap="square" lIns="62321" tIns="31161" rIns="62321" bIns="31161" rtlCol="0">
            <a:spAutoFit/>
          </a:bodyPr>
          <a:lstStyle/>
          <a:p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生產步驟</a:t>
            </a:r>
            <a:r>
              <a:rPr kumimoji="1" lang="en-US" altLang="zh-CN" b="1" dirty="0" smtClean="0">
                <a:latin typeface="標楷體" pitchFamily="65" charset="-120"/>
                <a:ea typeface="思源黑体 CN Heavy"/>
              </a:rPr>
              <a:t>: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68967" y="3137275"/>
            <a:ext cx="1077003" cy="215200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sz="900" b="1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思源黑体 CN Heavy"/>
              </a:rPr>
              <a:t>虛線範圍為本設備</a:t>
            </a:r>
            <a:endParaRPr kumimoji="1" lang="zh-TW" altLang="en-US" sz="900" b="1" dirty="0">
              <a:solidFill>
                <a:schemeClr val="bg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453673" y="5072430"/>
            <a:ext cx="1192437" cy="215200"/>
          </a:xfrm>
          <a:prstGeom prst="rect">
            <a:avLst/>
          </a:prstGeom>
        </p:spPr>
        <p:txBody>
          <a:bodyPr wrap="none" lIns="76008" tIns="38004" rIns="76008" bIns="38004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sz="900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思源黑体 CN Heavy"/>
              </a:rPr>
              <a:t>用產品圖片呈現步驟</a:t>
            </a:r>
            <a:endParaRPr kumimoji="1" lang="zh-TW" altLang="en-US" sz="900" b="1" dirty="0">
              <a:solidFill>
                <a:schemeClr val="bg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4" name="Text Box 19"/>
          <p:cNvSpPr txBox="1">
            <a:spLocks noChangeArrowheads="1"/>
          </p:cNvSpPr>
          <p:nvPr/>
        </p:nvSpPr>
        <p:spPr bwMode="auto">
          <a:xfrm>
            <a:off x="1314015" y="1423496"/>
            <a:ext cx="8309938" cy="630685"/>
          </a:xfrm>
          <a:prstGeom prst="rect">
            <a:avLst/>
          </a:prstGeom>
          <a:noFill/>
          <a:ln w="9525">
            <a:noFill/>
            <a:miter lim="800000"/>
            <a:tailEnd type="none" w="sm" len="med"/>
          </a:ln>
        </p:spPr>
        <p:txBody>
          <a:bodyPr wrap="square" lIns="75945" tIns="37973" rIns="75945" bIns="37973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由於新專案產品相較于上一專案，來料為單個散件方式，為適應新產品的自動上料需求，特採用柔性振動盤供料，視覺引導上料、提升供料的穩定性、提高設備自動化程度、降低現場人力需求，特開發此全自動設備，實現自動化</a:t>
            </a:r>
            <a:r>
              <a:rPr lang="zh-CN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  <a:sym typeface="+mn-ea"/>
              </a:rPr>
              <a:t>自動上彈片焊接自動化</a:t>
            </a:r>
            <a:r>
              <a:rPr lang="zh-CN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。</a:t>
            </a:r>
            <a:endParaRPr lang="zh-CN" altLang="en-US" sz="12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85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2124968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1.1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改造背景</a:t>
            </a:r>
            <a:endParaRPr kumimoji="1" lang="zh-TW" altLang="en-US" sz="2000" b="1" dirty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543067" y="230615"/>
            <a:ext cx="3588403" cy="478457"/>
          </a:xfrm>
          <a:prstGeom prst="rect">
            <a:avLst/>
          </a:prstGeom>
        </p:spPr>
        <p:txBody>
          <a:bodyPr wrap="non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>
                <a:latin typeface="標楷體" pitchFamily="65" charset="-120"/>
                <a:ea typeface="思源黑体 CN Heavy"/>
              </a:rPr>
              <a:t>一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改造背景</a:t>
            </a:r>
            <a:r>
              <a:rPr kumimoji="1" lang="en-US" altLang="zh-CN" sz="2700" b="1" dirty="0">
                <a:latin typeface="標楷體" pitchFamily="65" charset="-120"/>
                <a:ea typeface="思源黑体 CN Heavy"/>
              </a:rPr>
              <a:t>&amp;</a:t>
            </a:r>
            <a:r>
              <a:rPr kumimoji="1" lang="zh-CN" altLang="en-US" sz="2700" b="1" dirty="0">
                <a:latin typeface="標楷體" pitchFamily="65" charset="-120"/>
                <a:ea typeface="思源黑体 CN Heavy"/>
              </a:rPr>
              <a:t>客戶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需求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2952736" y="2786060"/>
            <a:ext cx="785818" cy="42862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CNC</a:t>
            </a:r>
            <a:endParaRPr lang="zh-TW" altLang="en-US" sz="12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88" name="圓角矩形 87"/>
          <p:cNvSpPr/>
          <p:nvPr/>
        </p:nvSpPr>
        <p:spPr bwMode="auto">
          <a:xfrm>
            <a:off x="4173539" y="2786058"/>
            <a:ext cx="1350965" cy="42862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卡勾彈片焊接</a:t>
            </a:r>
            <a:endParaRPr lang="zh-TW" altLang="en-US" sz="12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89" name="圓角矩形 88"/>
          <p:cNvSpPr/>
          <p:nvPr/>
        </p:nvSpPr>
        <p:spPr bwMode="auto">
          <a:xfrm>
            <a:off x="6024570" y="2786058"/>
            <a:ext cx="785818" cy="42862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組裝</a:t>
            </a:r>
            <a:endParaRPr lang="zh-TW" altLang="en-US" sz="12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94" name="矩形圖說文字 93"/>
          <p:cNvSpPr/>
          <p:nvPr/>
        </p:nvSpPr>
        <p:spPr bwMode="auto">
          <a:xfrm rot="10800000">
            <a:off x="2238357" y="3435703"/>
            <a:ext cx="5286413" cy="707675"/>
          </a:xfrm>
          <a:prstGeom prst="wedgeRectCallout">
            <a:avLst>
              <a:gd name="adj1" fmla="val -126"/>
              <a:gd name="adj2" fmla="val 79719"/>
            </a:avLst>
          </a:prstGeom>
          <a:noFill/>
          <a:ln w="190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思源黑体 CN Heavy"/>
              <a:ea typeface="標楷體" pitchFamily="65" charset="-120"/>
            </a:endParaRPr>
          </a:p>
        </p:txBody>
      </p:sp>
      <p:sp>
        <p:nvSpPr>
          <p:cNvPr id="95" name="圓角矩形 94"/>
          <p:cNvSpPr/>
          <p:nvPr/>
        </p:nvSpPr>
        <p:spPr bwMode="auto">
          <a:xfrm>
            <a:off x="2313816" y="3566015"/>
            <a:ext cx="832674" cy="444349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卡</a:t>
            </a:r>
            <a:r>
              <a:rPr lang="zh-CN" altLang="en-US" sz="10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勾上料</a:t>
            </a:r>
            <a:endParaRPr lang="zh-TW" altLang="en-US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cxnSp>
        <p:nvCxnSpPr>
          <p:cNvPr id="96" name="直線單箭頭接點 95"/>
          <p:cNvCxnSpPr>
            <a:stCxn id="95" idx="3"/>
            <a:endCxn id="97" idx="1"/>
          </p:cNvCxnSpPr>
          <p:nvPr/>
        </p:nvCxnSpPr>
        <p:spPr bwMode="auto">
          <a:xfrm>
            <a:off x="3146490" y="3788190"/>
            <a:ext cx="265405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圓角矩形 96"/>
          <p:cNvSpPr/>
          <p:nvPr/>
        </p:nvSpPr>
        <p:spPr bwMode="auto">
          <a:xfrm>
            <a:off x="3411895" y="3566015"/>
            <a:ext cx="797572" cy="444349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OP1</a:t>
            </a:r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彈片上料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98" name="圓角矩形 97"/>
          <p:cNvSpPr/>
          <p:nvPr/>
        </p:nvSpPr>
        <p:spPr bwMode="auto">
          <a:xfrm>
            <a:off x="4477671" y="3566015"/>
            <a:ext cx="679621" cy="444349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鐳射</a:t>
            </a:r>
            <a:endParaRPr lang="en-US" altLang="zh-CN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  <a:p>
            <a:pPr algn="ctr">
              <a:defRPr/>
            </a:pPr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焊接</a:t>
            </a:r>
            <a:endParaRPr lang="zh-TW" altLang="en-US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99" name="圓角矩形 98"/>
          <p:cNvSpPr/>
          <p:nvPr/>
        </p:nvSpPr>
        <p:spPr bwMode="auto">
          <a:xfrm>
            <a:off x="5410046" y="3566015"/>
            <a:ext cx="947826" cy="444349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下料至</a:t>
            </a:r>
            <a:endParaRPr lang="en-US" altLang="zh-CN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  <a:p>
            <a:pPr algn="ctr">
              <a:defRPr/>
            </a:pPr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收料機構</a:t>
            </a:r>
            <a:endParaRPr lang="zh-TW" altLang="en-US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cxnSp>
        <p:nvCxnSpPr>
          <p:cNvPr id="100" name="直線單箭頭接點 99"/>
          <p:cNvCxnSpPr>
            <a:stCxn id="97" idx="3"/>
            <a:endCxn id="98" idx="1"/>
          </p:cNvCxnSpPr>
          <p:nvPr/>
        </p:nvCxnSpPr>
        <p:spPr bwMode="auto">
          <a:xfrm>
            <a:off x="4209467" y="3788190"/>
            <a:ext cx="268204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98" idx="3"/>
            <a:endCxn id="99" idx="1"/>
          </p:cNvCxnSpPr>
          <p:nvPr/>
        </p:nvCxnSpPr>
        <p:spPr bwMode="auto">
          <a:xfrm>
            <a:off x="5157292" y="3788190"/>
            <a:ext cx="252754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01"/>
          <p:cNvSpPr/>
          <p:nvPr/>
        </p:nvSpPr>
        <p:spPr bwMode="auto">
          <a:xfrm>
            <a:off x="6610871" y="3565880"/>
            <a:ext cx="763905" cy="442595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成品下料</a:t>
            </a:r>
            <a:endParaRPr lang="zh-TW" altLang="en-US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cxnSp>
        <p:nvCxnSpPr>
          <p:cNvPr id="103" name="直線單箭頭接點 102"/>
          <p:cNvCxnSpPr>
            <a:stCxn id="99" idx="3"/>
            <a:endCxn id="102" idx="1"/>
          </p:cNvCxnSpPr>
          <p:nvPr/>
        </p:nvCxnSpPr>
        <p:spPr bwMode="auto">
          <a:xfrm flipV="1">
            <a:off x="6357872" y="3787178"/>
            <a:ext cx="252999" cy="101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33"/>
          <p:cNvGrpSpPr/>
          <p:nvPr/>
        </p:nvGrpSpPr>
        <p:grpSpPr bwMode="auto">
          <a:xfrm>
            <a:off x="5605975" y="5124509"/>
            <a:ext cx="226481" cy="81967"/>
            <a:chOff x="3673" y="2478"/>
            <a:chExt cx="181" cy="90"/>
          </a:xfrm>
        </p:grpSpPr>
        <p:sp>
          <p:nvSpPr>
            <p:cNvPr id="170" name="Line 34"/>
            <p:cNvSpPr>
              <a:spLocks noChangeShapeType="1"/>
            </p:cNvSpPr>
            <p:nvPr/>
          </p:nvSpPr>
          <p:spPr bwMode="auto">
            <a:xfrm>
              <a:off x="3673" y="2478"/>
              <a:ext cx="181" cy="0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/>
            <a:lstStyle/>
            <a:p>
              <a:endParaRPr lang="zh-TW" altLang="en-US" sz="1000">
                <a:latin typeface="思源黑体 CN Heavy"/>
              </a:endParaRPr>
            </a:p>
          </p:txBody>
        </p:sp>
        <p:sp>
          <p:nvSpPr>
            <p:cNvPr id="171" name="Line 35"/>
            <p:cNvSpPr>
              <a:spLocks noChangeShapeType="1"/>
            </p:cNvSpPr>
            <p:nvPr/>
          </p:nvSpPr>
          <p:spPr bwMode="auto">
            <a:xfrm>
              <a:off x="3673" y="2568"/>
              <a:ext cx="181" cy="0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/>
            <a:lstStyle/>
            <a:p>
              <a:endParaRPr lang="zh-TW" altLang="en-US" sz="1000">
                <a:latin typeface="思源黑体 CN Heavy"/>
              </a:endParaRPr>
            </a:p>
          </p:txBody>
        </p:sp>
      </p:grpSp>
      <p:pic>
        <p:nvPicPr>
          <p:cNvPr id="175" name="Picture 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4557131" y="4977520"/>
            <a:ext cx="747611" cy="30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Rectangle 40"/>
          <p:cNvSpPr>
            <a:spLocks noChangeArrowheads="1"/>
          </p:cNvSpPr>
          <p:nvPr/>
        </p:nvSpPr>
        <p:spPr bwMode="auto">
          <a:xfrm>
            <a:off x="4621334" y="5621762"/>
            <a:ext cx="747277" cy="21964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 wrap="none" lIns="111429" tIns="55714" rIns="111429" bIns="55714" anchor="ctr"/>
          <a:lstStyle/>
          <a:p>
            <a:pPr algn="ctr"/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OP1</a:t>
            </a:r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</a:t>
            </a:r>
            <a:endParaRPr lang="en-US" altLang="zh-TW" sz="1000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78" name="Rectangle 40"/>
          <p:cNvSpPr>
            <a:spLocks noChangeArrowheads="1"/>
          </p:cNvSpPr>
          <p:nvPr/>
        </p:nvSpPr>
        <p:spPr bwMode="auto">
          <a:xfrm>
            <a:off x="5896371" y="5621762"/>
            <a:ext cx="747277" cy="21964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 wrap="none" lIns="111429" tIns="55714" rIns="111429" bIns="55714" anchor="ctr"/>
          <a:lstStyle/>
          <a:p>
            <a:pPr algn="ctr"/>
            <a:r>
              <a:rPr lang="zh-CN" altLang="en-US" sz="10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半成品</a:t>
            </a:r>
            <a:endParaRPr lang="en-US" altLang="zh-TW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sp>
        <p:nvSpPr>
          <p:cNvPr id="179" name="Rectangle 40"/>
          <p:cNvSpPr>
            <a:spLocks noChangeArrowheads="1"/>
          </p:cNvSpPr>
          <p:nvPr/>
        </p:nvSpPr>
        <p:spPr bwMode="auto">
          <a:xfrm>
            <a:off x="3474704" y="5622803"/>
            <a:ext cx="577833" cy="2186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 wrap="none" lIns="111429" tIns="55714" rIns="111429" bIns="55714" anchor="ctr"/>
          <a:lstStyle/>
          <a:p>
            <a:pPr algn="ctr"/>
            <a:r>
              <a:rPr lang="zh-CN" altLang="en-US" sz="1000" dirty="0">
                <a:solidFill>
                  <a:srgbClr val="0070C0"/>
                </a:solidFill>
                <a:latin typeface="標楷體" pitchFamily="65" charset="-120"/>
                <a:ea typeface="思源黑体 CN Heavy"/>
              </a:rPr>
              <a:t>卡勾</a:t>
            </a:r>
            <a:endParaRPr lang="en-US" altLang="zh-TW" sz="1000" dirty="0">
              <a:solidFill>
                <a:srgbClr val="0070C0"/>
              </a:solidFill>
              <a:latin typeface="標楷體" pitchFamily="65" charset="-120"/>
              <a:ea typeface="思源黑体 CN Heavy"/>
            </a:endParaRPr>
          </a:p>
        </p:txBody>
      </p:sp>
      <p:grpSp>
        <p:nvGrpSpPr>
          <p:cNvPr id="166" name="Group 30"/>
          <p:cNvGrpSpPr/>
          <p:nvPr/>
        </p:nvGrpSpPr>
        <p:grpSpPr bwMode="auto">
          <a:xfrm>
            <a:off x="4139225" y="5070291"/>
            <a:ext cx="226481" cy="163934"/>
            <a:chOff x="2166" y="2160"/>
            <a:chExt cx="181" cy="272"/>
          </a:xfrm>
        </p:grpSpPr>
        <p:sp>
          <p:nvSpPr>
            <p:cNvPr id="167" name="Line 31"/>
            <p:cNvSpPr>
              <a:spLocks noChangeShapeType="1"/>
            </p:cNvSpPr>
            <p:nvPr/>
          </p:nvSpPr>
          <p:spPr bwMode="auto">
            <a:xfrm>
              <a:off x="2166" y="2296"/>
              <a:ext cx="181" cy="0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/>
            <a:lstStyle/>
            <a:p>
              <a:endParaRPr lang="zh-TW" altLang="en-US" sz="1000">
                <a:latin typeface="思源黑体 CN Heavy"/>
              </a:endParaRPr>
            </a:p>
          </p:txBody>
        </p:sp>
        <p:sp>
          <p:nvSpPr>
            <p:cNvPr id="168" name="Line 32"/>
            <p:cNvSpPr>
              <a:spLocks noChangeShapeType="1"/>
            </p:cNvSpPr>
            <p:nvPr/>
          </p:nvSpPr>
          <p:spPr bwMode="auto">
            <a:xfrm>
              <a:off x="2257" y="2160"/>
              <a:ext cx="0" cy="272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/>
            <a:lstStyle/>
            <a:p>
              <a:endParaRPr lang="zh-TW" altLang="en-US" sz="1000">
                <a:latin typeface="思源黑体 CN Heavy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9633" y="4670275"/>
            <a:ext cx="3810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2318" y="4661982"/>
            <a:ext cx="2286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2" name="直接箭头连接符 44"/>
          <p:cNvCxnSpPr>
            <a:endCxn id="87" idx="1"/>
          </p:cNvCxnSpPr>
          <p:nvPr/>
        </p:nvCxnSpPr>
        <p:spPr>
          <a:xfrm flipV="1">
            <a:off x="2614108" y="3000373"/>
            <a:ext cx="360000" cy="1011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4"/>
          <p:cNvCxnSpPr>
            <a:stCxn id="87" idx="3"/>
            <a:endCxn id="88" idx="1"/>
          </p:cNvCxnSpPr>
          <p:nvPr/>
        </p:nvCxnSpPr>
        <p:spPr>
          <a:xfrm flipV="1">
            <a:off x="3738554" y="3000371"/>
            <a:ext cx="434985" cy="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4"/>
          <p:cNvCxnSpPr>
            <a:stCxn id="88" idx="3"/>
            <a:endCxn id="89" idx="1"/>
          </p:cNvCxnSpPr>
          <p:nvPr/>
        </p:nvCxnSpPr>
        <p:spPr>
          <a:xfrm>
            <a:off x="5524504" y="3000371"/>
            <a:ext cx="500066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4"/>
          <p:cNvCxnSpPr>
            <a:stCxn id="89" idx="3"/>
          </p:cNvCxnSpPr>
          <p:nvPr/>
        </p:nvCxnSpPr>
        <p:spPr>
          <a:xfrm flipV="1">
            <a:off x="6810388" y="2990626"/>
            <a:ext cx="360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26305" y="1108040"/>
          <a:ext cx="9074895" cy="5188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9273">
                <a:tc gridSpan="2">
                  <a:txBody>
                    <a:bodyPr/>
                    <a:lstStyle/>
                    <a:p>
                      <a:pPr marL="0" algn="ctr" defTabSz="760095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需求類別</a:t>
                      </a:r>
                      <a:endParaRPr lang="zh-TW" altLang="en-US" sz="1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760095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序號</a:t>
                      </a:r>
                      <a:endParaRPr lang="zh-TW" altLang="en-US" sz="1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0095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客戶需求細項</a:t>
                      </a:r>
                      <a:endParaRPr lang="zh-TW" altLang="en-US" sz="1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0095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方案設計是否滿足</a:t>
                      </a:r>
                      <a:endParaRPr lang="zh-TW" altLang="en-US" sz="1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0095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備    註</a:t>
                      </a:r>
                      <a:endParaRPr lang="zh-TW" altLang="en-US" sz="1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265">
                <a:tc rowSpan="13"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制</a:t>
                      </a:r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程</a:t>
                      </a:r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需</a:t>
                      </a:r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altLang="zh-CN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求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階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350"/>
                        </a:spcBef>
                      </a:pPr>
                      <a:r>
                        <a:rPr lang="en-US" altLang="zh-TW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C/T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zh-CN" altLang="en-US" sz="9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純</a:t>
                      </a:r>
                      <a:r>
                        <a:rPr lang="en-US" altLang="zh-CN" sz="9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CT</a:t>
                      </a:r>
                      <a:r>
                        <a:rPr lang="zh-CN" altLang="en-US" sz="9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24S/2PCS     </a:t>
                      </a:r>
                      <a:r>
                        <a:rPr lang="zh-CN" altLang="zh-TW" sz="9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綜合</a:t>
                      </a:r>
                      <a:r>
                        <a:rPr lang="en-US" altLang="zh-TW" sz="9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CT:</a:t>
                      </a: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 CT:8.72S/pcs(</a:t>
                      </a:r>
                      <a:r>
                        <a:rPr lang="zh-CN" altLang="en-US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含</a:t>
                      </a: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OEE)</a:t>
                      </a:r>
                      <a:endParaRPr lang="en-US" altLang="zh-CN" sz="9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模穴數：</a:t>
                      </a:r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以滿足產能需求為前提，由自動化工程設計人員自行設計。</a:t>
                      </a:r>
                      <a:endParaRPr lang="en-US" altLang="zh-TW" sz="9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007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模穴數：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穴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模組</a:t>
                      </a:r>
                      <a:endParaRPr lang="zh-TW" altLang="en-US" sz="900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產能：</a:t>
                      </a:r>
                      <a:r>
                        <a:rPr lang="zh-CN" altLang="en-US" sz="900" kern="12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altLang="zh-CN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UPH:</a:t>
                      </a:r>
                      <a:r>
                        <a:rPr lang="en-US" altLang="zh-TW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210</a:t>
                      </a:r>
                      <a:r>
                        <a:rPr lang="en-US" altLang="zh-CN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0PCS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/H</a:t>
                      </a:r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。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4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良率：</a:t>
                      </a:r>
                      <a:r>
                        <a:rPr lang="zh-CN" altLang="en-US" sz="900" kern="12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altLang="zh-CN" sz="9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altLang="zh-TW" sz="9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altLang="zh-CN" sz="9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900" dirty="0" smtClean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。</a:t>
                      </a:r>
                      <a:endParaRPr lang="zh-TW" altLang="en-US" sz="9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9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4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5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故障率：</a:t>
                      </a: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≤</a:t>
                      </a:r>
                      <a:r>
                        <a:rPr lang="en-US" altLang="zh-CN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2%</a:t>
                      </a: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。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6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60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拋料率</a:t>
                      </a: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9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≤</a:t>
                      </a:r>
                      <a:r>
                        <a:rPr lang="en-US" altLang="zh-CN" sz="9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zh-TW" sz="9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9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過殺率：</a:t>
                      </a:r>
                      <a:r>
                        <a:rPr lang="en-US" altLang="zh-CN" sz="900" dirty="0" smtClean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漏檢率：</a:t>
                      </a:r>
                      <a:r>
                        <a:rPr lang="en-US" altLang="zh-CN" sz="900" kern="12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0%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（不可將</a:t>
                      </a: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不良品判為良品）。</a:t>
                      </a:r>
                      <a:endParaRPr lang="zh-TW" altLang="en-US" sz="9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標楷體" pitchFamily="65" charset="-120"/>
                          <a:cs typeface="Arial" panose="020B0604020202020204" pitchFamily="34" charset="0"/>
                        </a:rPr>
                        <a:t>7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TW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整線</a:t>
                      </a:r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OEE: 94.66%</a:t>
                      </a: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0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設備占地範圍不得超過：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長</a:t>
                      </a:r>
                      <a:r>
                        <a:rPr lang="en-US" altLang="zh-CN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×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寬</a:t>
                      </a:r>
                      <a:r>
                        <a:rPr lang="en-US" altLang="zh-CN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×</a:t>
                      </a:r>
                      <a:r>
                        <a:rPr lang="zh-CN" altLang="en-US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高</a:t>
                      </a:r>
                      <a:r>
                        <a:rPr lang="en-US" altLang="zh-CN" sz="900" dirty="0" smtClean="0"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=</a:t>
                      </a:r>
                      <a:r>
                        <a:rPr lang="en-US" altLang="zh-CN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1200(L)×1200(W)×1800(H)  mm</a:t>
                      </a: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。</a:t>
                      </a:r>
                      <a:endParaRPr lang="zh-TW" altLang="en-US" sz="900" dirty="0">
                        <a:solidFill>
                          <a:schemeClr val="accent5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階</a:t>
                      </a:r>
                      <a:endParaRPr lang="zh-TW" altLang="en-US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zh-CN" altLang="en-US" sz="9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機構精度要求： </a:t>
                      </a:r>
                      <a:r>
                        <a:rPr lang="zh-CN" altLang="en-US" sz="9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                       </a:t>
                      </a:r>
                      <a:r>
                        <a:rPr lang="zh-CN" altLang="en-US" sz="9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視覺精度要求：</a:t>
                      </a:r>
                      <a:endParaRPr lang="en-US" altLang="zh-TW" sz="9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78614" marR="7861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9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裝夾定位方式：</a:t>
                      </a:r>
                      <a:endParaRPr lang="en-US" altLang="zh-TW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10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卡勾位置度</a:t>
                      </a:r>
                      <a:r>
                        <a:rPr lang="en-US" altLang="zh-CN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CCD</a:t>
                      </a: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檢測校正</a:t>
                      </a:r>
                      <a:endParaRPr lang="en-US" altLang="zh-TW" sz="900" dirty="0">
                        <a:solidFill>
                          <a:schemeClr val="accent5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11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產品無碰刮傷</a:t>
                      </a:r>
                      <a:r>
                        <a:rPr lang="en-US" altLang="zh-CN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  <a:endParaRPr lang="zh-TW" altLang="en-US" sz="900" dirty="0" smtClean="0">
                        <a:solidFill>
                          <a:schemeClr val="accent5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7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12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卡勾焊接位置度</a:t>
                      </a:r>
                      <a:r>
                        <a:rPr lang="en-US" altLang="zh-CN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CCD</a:t>
                      </a:r>
                      <a:r>
                        <a:rPr lang="zh-CN" altLang="en-US" sz="900" dirty="0" smtClean="0">
                          <a:solidFill>
                            <a:schemeClr val="accent5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檢測校正</a:t>
                      </a:r>
                      <a:endParaRPr lang="en-US" altLang="zh-TW" sz="900" dirty="0">
                        <a:solidFill>
                          <a:schemeClr val="accent5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719">
                <a:tc rowSpan="5" gridSpan="2">
                  <a:txBody>
                    <a:bodyPr/>
                    <a:lstStyle/>
                    <a:p>
                      <a:pPr marL="0" marR="0" indent="0" algn="ctr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智能製造需求</a:t>
                      </a:r>
                      <a:endParaRPr lang="zh-TW" altLang="en-US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13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柔性振動盤上料</a:t>
                      </a:r>
                      <a:endParaRPr lang="en-US" altLang="zh-CN" sz="900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71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14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設備需實現自動上下料功能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71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15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設備需實現彈卡勾焊接功能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  <a:endParaRPr lang="zh-TW" altLang="en-US" sz="900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71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16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電器元件符合 </a:t>
                      </a:r>
                      <a:r>
                        <a:rPr lang="en-US" altLang="zh-TW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3C/VL/CE</a:t>
                      </a:r>
                      <a:r>
                        <a:rPr lang="zh-TW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認證</a:t>
                      </a:r>
                      <a:r>
                        <a:rPr lang="en-US" altLang="zh-TW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  <a:endParaRPr lang="zh-TW" altLang="en-US" sz="900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71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63874" marR="63874" marT="39298" marB="3929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標楷體" pitchFamily="65" charset="-120"/>
                          <a:cs typeface="Arial" panose="020B0604020202020204" pitchFamily="34" charset="0"/>
                        </a:rPr>
                        <a:t>17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設備需</a:t>
                      </a:r>
                      <a:r>
                        <a:rPr lang="zh-CN" altLang="en-US" sz="900" dirty="0" smtClean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具備</a:t>
                      </a:r>
                      <a:r>
                        <a:rPr lang="en-US" altLang="zh-TW" sz="900" dirty="0" smtClean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Trace</a:t>
                      </a:r>
                      <a:r>
                        <a:rPr lang="zh-TW" altLang="en-US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SFC</a:t>
                      </a:r>
                      <a:r>
                        <a:rPr lang="zh-TW" altLang="en-US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PHM</a:t>
                      </a:r>
                      <a:r>
                        <a:rPr lang="zh-TW" altLang="en-US" sz="90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設備健康管理系統等數據通訊接口，可按最新要求隨時升級軟件通訊協議</a:t>
                      </a:r>
                      <a:endParaRPr lang="en-US" altLang="zh-CN" sz="900" dirty="0" smtClean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0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719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其它需求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各單機模組可單獨編程，獨立控制</a:t>
                      </a:r>
                      <a:r>
                        <a:rPr lang="en-US" altLang="zh-CN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71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19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636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所有電控系統均具有漏電，短路，過流，過載保護，並有可靠接地裝置以及緊急關機和報警系統</a:t>
                      </a:r>
                      <a:r>
                        <a:rPr lang="en-US" altLang="zh-TW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  <a:endParaRPr lang="en-US" altLang="zh-CN" sz="900" kern="12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思源黑体 CN Heavy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5835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20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設備活動門上需配有安全開關和安全光柵，需保證設備運行中有異物進入時，能立即停止保證作業員安全</a:t>
                      </a:r>
                      <a:r>
                        <a:rPr lang="en-US" altLang="zh-TW" sz="900" kern="12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思源黑体 CN Heavy"/>
                          <a:cs typeface="Arial" panose="020B0604020202020204" pitchFamily="34" charset="0"/>
                        </a:rPr>
                        <a:t>是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marL="63874" marR="63874" marT="39298" marB="3929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526305" y="6306636"/>
            <a:ext cx="8061285" cy="185998"/>
          </a:xfrm>
          <a:prstGeom prst="rect">
            <a:avLst/>
          </a:prstGeom>
          <a:noFill/>
        </p:spPr>
        <p:txBody>
          <a:bodyPr wrap="square" lIns="62321" tIns="31161" rIns="62321" bIns="31161" rtlCol="0">
            <a:spAutoFit/>
          </a:bodyPr>
          <a:lstStyle/>
          <a:p>
            <a:r>
              <a:rPr lang="zh-CN" altLang="en-US" sz="8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說明</a:t>
            </a:r>
            <a:r>
              <a:rPr lang="zh-CN" altLang="en-US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：</a:t>
            </a:r>
            <a:r>
              <a:rPr lang="en-US" altLang="zh-CN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</a:t>
            </a:r>
            <a:r>
              <a:rPr lang="zh-CN" altLang="en-US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制程需求</a:t>
            </a:r>
            <a:r>
              <a:rPr lang="en-US" altLang="zh-TW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r>
              <a:rPr lang="zh-CN" altLang="en-US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階共</a:t>
            </a:r>
            <a:r>
              <a:rPr lang="en-US" altLang="zh-CN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8</a:t>
            </a:r>
            <a:r>
              <a:rPr lang="zh-CN" altLang="en-US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項基本需求不得刪減。非檢測設備無需體現第</a:t>
            </a:r>
            <a:r>
              <a:rPr lang="en-US" altLang="zh-CN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6</a:t>
            </a:r>
            <a:r>
              <a:rPr lang="zh-CN" altLang="en-US" sz="8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項”過殺率“及”漏檢率“，可不填過殺率及漏檢率數據；檢測設備無需體現”良率“，可不填良率數據</a:t>
            </a:r>
            <a:endParaRPr lang="zh-TW" altLang="en-US" sz="800" dirty="0" smtClean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3067" y="230615"/>
            <a:ext cx="3588403" cy="478457"/>
          </a:xfrm>
          <a:prstGeom prst="rect">
            <a:avLst/>
          </a:prstGeom>
        </p:spPr>
        <p:txBody>
          <a:bodyPr wrap="non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>
                <a:latin typeface="標楷體" pitchFamily="65" charset="-120"/>
                <a:ea typeface="思源黑体 CN Heavy"/>
              </a:rPr>
              <a:t>一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改造背景</a:t>
            </a:r>
            <a:r>
              <a:rPr kumimoji="1" lang="en-US" altLang="zh-CN" sz="2700" b="1" dirty="0">
                <a:latin typeface="標楷體" pitchFamily="65" charset="-120"/>
                <a:ea typeface="思源黑体 CN Heavy"/>
              </a:rPr>
              <a:t>&amp;</a:t>
            </a:r>
            <a:r>
              <a:rPr kumimoji="1" lang="zh-CN" altLang="en-US" sz="2700" b="1" dirty="0">
                <a:latin typeface="標楷體" pitchFamily="65" charset="-120"/>
                <a:ea typeface="思源黑体 CN Heavy"/>
              </a:rPr>
              <a:t>客戶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需求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762879"/>
            <a:ext cx="2124968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1.2</a:t>
            </a:r>
            <a:r>
              <a:rPr kumimoji="1" lang="zh-CN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 客戶需求</a:t>
            </a:r>
            <a:endParaRPr kumimoji="1" lang="zh-TW" altLang="en-US" sz="2000" b="1" dirty="0"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2124968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</a:t>
            </a:r>
            <a:r>
              <a:rPr kumimoji="1" lang="zh-TW" altLang="en-US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方案整體概況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55970" y="3377903"/>
            <a:ext cx="4223142" cy="2981920"/>
            <a:chOff x="5443370" y="3383732"/>
            <a:chExt cx="4223142" cy="2981920"/>
          </a:xfrm>
        </p:grpSpPr>
        <p:sp>
          <p:nvSpPr>
            <p:cNvPr id="143" name="文字方塊 30"/>
            <p:cNvSpPr txBox="1">
              <a:spLocks noChangeArrowheads="1"/>
            </p:cNvSpPr>
            <p:nvPr/>
          </p:nvSpPr>
          <p:spPr bwMode="auto">
            <a:xfrm>
              <a:off x="5540117" y="3383732"/>
              <a:ext cx="1238119" cy="2408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3.</a:t>
              </a:r>
              <a:r>
                <a:rPr lang="zh-CN" altLang="en-US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俯視佈局圖：</a:t>
              </a:r>
              <a:endParaRPr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grpSp>
          <p:nvGrpSpPr>
            <p:cNvPr id="144" name="群組 204" descr="dadasdsadadas" title="adad"/>
            <p:cNvGrpSpPr/>
            <p:nvPr/>
          </p:nvGrpSpPr>
          <p:grpSpPr>
            <a:xfrm>
              <a:off x="5443370" y="3466240"/>
              <a:ext cx="4223142" cy="2899412"/>
              <a:chOff x="826942" y="1453402"/>
              <a:chExt cx="4734763" cy="3510214"/>
            </a:xfrm>
          </p:grpSpPr>
          <p:pic>
            <p:nvPicPr>
              <p:cNvPr id="145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5400000">
                <a:off x="1798163" y="1805720"/>
                <a:ext cx="2591879" cy="29745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7" name="弧形向右箭號 75"/>
              <p:cNvSpPr/>
              <p:nvPr/>
            </p:nvSpPr>
            <p:spPr>
              <a:xfrm>
                <a:off x="3097876" y="3010249"/>
                <a:ext cx="228223" cy="281726"/>
              </a:xfrm>
              <a:prstGeom prst="curvedRightArrow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向右箭號 45"/>
              <p:cNvSpPr/>
              <p:nvPr/>
            </p:nvSpPr>
            <p:spPr>
              <a:xfrm>
                <a:off x="3660856" y="2553978"/>
                <a:ext cx="203631" cy="119196"/>
              </a:xfrm>
              <a:prstGeom prst="rightArrow">
                <a:avLst/>
              </a:prstGeom>
              <a:solidFill>
                <a:srgbClr val="CAEB0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向右箭號 37"/>
              <p:cNvSpPr/>
              <p:nvPr/>
            </p:nvSpPr>
            <p:spPr>
              <a:xfrm>
                <a:off x="2177408" y="3067590"/>
                <a:ext cx="209726" cy="103175"/>
              </a:xfrm>
              <a:prstGeom prst="rightArrow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0" name="直線單箭頭接點 115"/>
              <p:cNvCxnSpPr/>
              <p:nvPr/>
            </p:nvCxnSpPr>
            <p:spPr>
              <a:xfrm rot="5400000" flipH="1" flipV="1">
                <a:off x="3150908" y="3856423"/>
                <a:ext cx="563453" cy="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15"/>
              <p:cNvCxnSpPr/>
              <p:nvPr/>
            </p:nvCxnSpPr>
            <p:spPr>
              <a:xfrm rot="5400000" flipH="1" flipV="1">
                <a:off x="2808574" y="3856423"/>
                <a:ext cx="563453" cy="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向右箭號 43"/>
              <p:cNvSpPr/>
              <p:nvPr/>
            </p:nvSpPr>
            <p:spPr>
              <a:xfrm rot="16200000">
                <a:off x="3119893" y="3771194"/>
                <a:ext cx="169035" cy="114113"/>
              </a:xfrm>
              <a:prstGeom prst="rightArrow">
                <a:avLst/>
              </a:prstGeom>
              <a:solidFill>
                <a:srgbClr val="CAEB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3" name="肘形连接符 29"/>
              <p:cNvCxnSpPr>
                <a:stCxn id="154" idx="1"/>
              </p:cNvCxnSpPr>
              <p:nvPr/>
            </p:nvCxnSpPr>
            <p:spPr>
              <a:xfrm rot="10800000" flipV="1">
                <a:off x="4008122" y="2548025"/>
                <a:ext cx="649698" cy="8848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文字方塊 30"/>
              <p:cNvSpPr txBox="1">
                <a:spLocks noChangeArrowheads="1"/>
              </p:cNvSpPr>
              <p:nvPr/>
            </p:nvSpPr>
            <p:spPr bwMode="auto">
              <a:xfrm>
                <a:off x="4657819" y="2437722"/>
                <a:ext cx="498293" cy="22060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下料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肘形连接符 29"/>
              <p:cNvCxnSpPr>
                <a:stCxn id="156" idx="1"/>
              </p:cNvCxnSpPr>
              <p:nvPr/>
            </p:nvCxnSpPr>
            <p:spPr>
              <a:xfrm rot="10800000">
                <a:off x="4313818" y="3098190"/>
                <a:ext cx="344003" cy="167017"/>
              </a:xfrm>
              <a:prstGeom prst="bentConnector3">
                <a:avLst>
                  <a:gd name="adj1" fmla="val 27849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字方塊 30"/>
              <p:cNvSpPr txBox="1">
                <a:spLocks noChangeArrowheads="1"/>
              </p:cNvSpPr>
              <p:nvPr/>
            </p:nvSpPr>
            <p:spPr bwMode="auto">
              <a:xfrm>
                <a:off x="4657819" y="3150408"/>
                <a:ext cx="692318" cy="2295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鐳射焊接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57" name="肘形连接符 29"/>
              <p:cNvCxnSpPr>
                <a:stCxn id="158" idx="1"/>
              </p:cNvCxnSpPr>
              <p:nvPr/>
            </p:nvCxnSpPr>
            <p:spPr>
              <a:xfrm rot="10800000">
                <a:off x="3743677" y="2861531"/>
                <a:ext cx="914144" cy="4068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文字方塊 30"/>
              <p:cNvSpPr txBox="1">
                <a:spLocks noChangeArrowheads="1"/>
              </p:cNvSpPr>
              <p:nvPr/>
            </p:nvSpPr>
            <p:spPr bwMode="auto">
              <a:xfrm>
                <a:off x="4657819" y="2790870"/>
                <a:ext cx="562334" cy="22269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 轉盤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59" name="肘形连接符 29"/>
              <p:cNvCxnSpPr>
                <a:stCxn id="160" idx="1"/>
              </p:cNvCxnSpPr>
              <p:nvPr/>
            </p:nvCxnSpPr>
            <p:spPr>
              <a:xfrm rot="10800000">
                <a:off x="3786693" y="3506989"/>
                <a:ext cx="849611" cy="136304"/>
              </a:xfrm>
              <a:prstGeom prst="bentConnector3">
                <a:avLst>
                  <a:gd name="adj1" fmla="val 7847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文字方塊 30"/>
              <p:cNvSpPr txBox="1">
                <a:spLocks noChangeArrowheads="1"/>
              </p:cNvSpPr>
              <p:nvPr/>
            </p:nvSpPr>
            <p:spPr bwMode="auto">
              <a:xfrm>
                <a:off x="4636304" y="3528494"/>
                <a:ext cx="925401" cy="2295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pPr lvl="0" algn="ctr" fontAlgn="base"/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  <a:sym typeface="+mn-ea"/>
                  </a:rPr>
                  <a:t>檢測缺料模組</a:t>
                </a:r>
                <a:endParaRPr lang="zh-CN" altLang="en-US" sz="800" dirty="0" smtClean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61" name="肘形连接符 29"/>
              <p:cNvCxnSpPr>
                <a:stCxn id="162" idx="0"/>
              </p:cNvCxnSpPr>
              <p:nvPr/>
            </p:nvCxnSpPr>
            <p:spPr>
              <a:xfrm rot="16200000" flipV="1">
                <a:off x="3945398" y="4527074"/>
                <a:ext cx="170330" cy="222047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字方塊 30"/>
              <p:cNvSpPr txBox="1">
                <a:spLocks noChangeArrowheads="1"/>
              </p:cNvSpPr>
              <p:nvPr/>
            </p:nvSpPr>
            <p:spPr bwMode="auto">
              <a:xfrm>
                <a:off x="3700400" y="4723260"/>
                <a:ext cx="882371" cy="2295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彈片振動盤</a:t>
                </a:r>
                <a:r>
                  <a:rPr lang="en-US" altLang="zh-CN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2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63" name="肘形连接符 29"/>
              <p:cNvCxnSpPr>
                <a:stCxn id="164" idx="2"/>
              </p:cNvCxnSpPr>
              <p:nvPr/>
            </p:nvCxnSpPr>
            <p:spPr>
              <a:xfrm rot="5400000">
                <a:off x="2691596" y="2046026"/>
                <a:ext cx="565908" cy="96909"/>
              </a:xfrm>
              <a:prstGeom prst="bentConnector3">
                <a:avLst>
                  <a:gd name="adj1" fmla="val 30241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文字方塊 30"/>
              <p:cNvSpPr txBox="1">
                <a:spLocks noChangeArrowheads="1"/>
              </p:cNvSpPr>
              <p:nvPr/>
            </p:nvSpPr>
            <p:spPr bwMode="auto">
              <a:xfrm>
                <a:off x="2639865" y="1453402"/>
                <a:ext cx="766276" cy="35812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pPr lvl="0"/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 </a:t>
                </a:r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  <a:sym typeface="+mn-ea"/>
                  </a:rPr>
                  <a:t>CCD檢測漏料模組</a:t>
                </a:r>
                <a:endParaRPr lang="zh-CN" altLang="en-US" sz="800" dirty="0" smtClean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65" name="肘形连接符 29"/>
              <p:cNvCxnSpPr>
                <a:stCxn id="166" idx="0"/>
              </p:cNvCxnSpPr>
              <p:nvPr/>
            </p:nvCxnSpPr>
            <p:spPr>
              <a:xfrm rot="16200000" flipV="1">
                <a:off x="2979925" y="4421320"/>
                <a:ext cx="430977" cy="172904"/>
              </a:xfrm>
              <a:prstGeom prst="bentConnector3">
                <a:avLst>
                  <a:gd name="adj1" fmla="val 42512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文字方塊 30"/>
              <p:cNvSpPr txBox="1">
                <a:spLocks noChangeArrowheads="1"/>
              </p:cNvSpPr>
              <p:nvPr/>
            </p:nvSpPr>
            <p:spPr bwMode="auto">
              <a:xfrm>
                <a:off x="2949156" y="4723260"/>
                <a:ext cx="665415" cy="2295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彈片上料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67" name="肘形连接符 29"/>
              <p:cNvCxnSpPr>
                <a:stCxn id="166" idx="0"/>
              </p:cNvCxnSpPr>
              <p:nvPr/>
            </p:nvCxnSpPr>
            <p:spPr>
              <a:xfrm rot="5400000" flipH="1" flipV="1">
                <a:off x="3157427" y="4438237"/>
                <a:ext cx="409462" cy="160586"/>
              </a:xfrm>
              <a:prstGeom prst="bentConnector3">
                <a:avLst>
                  <a:gd name="adj1" fmla="val 44745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肘形连接符 29"/>
              <p:cNvCxnSpPr>
                <a:stCxn id="169" idx="0"/>
              </p:cNvCxnSpPr>
              <p:nvPr/>
            </p:nvCxnSpPr>
            <p:spPr>
              <a:xfrm rot="5400000" flipH="1" flipV="1">
                <a:off x="2458626" y="4535505"/>
                <a:ext cx="183552" cy="213476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文字方塊 30"/>
              <p:cNvSpPr txBox="1">
                <a:spLocks noChangeArrowheads="1"/>
              </p:cNvSpPr>
              <p:nvPr/>
            </p:nvSpPr>
            <p:spPr bwMode="auto">
              <a:xfrm>
                <a:off x="2002478" y="4734018"/>
                <a:ext cx="882371" cy="2295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彈片振動盤</a:t>
                </a:r>
                <a:r>
                  <a:rPr lang="en-US" altLang="zh-CN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1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70" name="肘形连接符 29"/>
              <p:cNvCxnSpPr>
                <a:stCxn id="171" idx="3"/>
              </p:cNvCxnSpPr>
              <p:nvPr/>
            </p:nvCxnSpPr>
            <p:spPr>
              <a:xfrm>
                <a:off x="1381123" y="3855253"/>
                <a:ext cx="242897" cy="11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字方塊 30"/>
              <p:cNvSpPr txBox="1">
                <a:spLocks noChangeArrowheads="1"/>
              </p:cNvSpPr>
              <p:nvPr/>
            </p:nvSpPr>
            <p:spPr bwMode="auto">
              <a:xfrm>
                <a:off x="832480" y="3676190"/>
                <a:ext cx="548641" cy="35812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卡勾振</a:t>
                </a:r>
                <a:endParaRPr lang="en-US" altLang="zh-CN" sz="800" dirty="0" smtClean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動盤</a:t>
                </a:r>
                <a:r>
                  <a:rPr lang="en-US" altLang="zh-CN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2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72" name="肘形连接符 29"/>
              <p:cNvCxnSpPr>
                <a:stCxn id="173" idx="3"/>
              </p:cNvCxnSpPr>
              <p:nvPr/>
            </p:nvCxnSpPr>
            <p:spPr>
              <a:xfrm>
                <a:off x="1381123" y="2607481"/>
                <a:ext cx="244256" cy="22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文字方塊 30"/>
              <p:cNvSpPr txBox="1">
                <a:spLocks noChangeArrowheads="1"/>
              </p:cNvSpPr>
              <p:nvPr/>
            </p:nvSpPr>
            <p:spPr bwMode="auto">
              <a:xfrm>
                <a:off x="826942" y="2428419"/>
                <a:ext cx="554181" cy="35812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卡勾振</a:t>
                </a:r>
                <a:endParaRPr lang="en-US" altLang="zh-CN" sz="800" dirty="0" smtClean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動盤</a:t>
                </a:r>
                <a:r>
                  <a:rPr lang="en-US" altLang="zh-CN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1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74" name="肘形连接符 29"/>
              <p:cNvCxnSpPr>
                <a:stCxn id="175" idx="3"/>
              </p:cNvCxnSpPr>
              <p:nvPr/>
            </p:nvCxnSpPr>
            <p:spPr>
              <a:xfrm flipV="1">
                <a:off x="1381123" y="2986076"/>
                <a:ext cx="638178" cy="121462"/>
              </a:xfrm>
              <a:prstGeom prst="bentConnector3">
                <a:avLst>
                  <a:gd name="adj1" fmla="val 34940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文字方塊 30"/>
              <p:cNvSpPr txBox="1">
                <a:spLocks noChangeArrowheads="1"/>
              </p:cNvSpPr>
              <p:nvPr/>
            </p:nvSpPr>
            <p:spPr bwMode="auto">
              <a:xfrm>
                <a:off x="852558" y="2928480"/>
                <a:ext cx="528565" cy="35812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</a:ln>
            </p:spPr>
            <p:txBody>
              <a:bodyPr wrap="square" lIns="74975" tIns="37489" rIns="74975" bIns="37489">
                <a:spAutoFit/>
              </a:bodyPr>
              <a:lstStyle/>
              <a:p>
                <a:r>
                  <a:rPr lang="zh-CN" altLang="en-US" sz="800" dirty="0" smtClean="0">
                    <a:solidFill>
                      <a:srgbClr val="0000FF"/>
                    </a:solidFill>
                    <a:latin typeface="Arial" panose="020B0604020202020204" pitchFamily="34" charset="0"/>
                    <a:ea typeface="思源黑体 CN Heavy"/>
                    <a:cs typeface="Arial" panose="020B0604020202020204" pitchFamily="34" charset="0"/>
                  </a:rPr>
                  <a:t> 卡勾上料</a:t>
                </a:r>
                <a:endParaRPr lang="zh-CN" altLang="en-US" sz="800" dirty="0">
                  <a:solidFill>
                    <a:srgbClr val="0000FF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endParaRPr>
              </a:p>
            </p:txBody>
          </p:sp>
          <p:cxnSp>
            <p:nvCxnSpPr>
              <p:cNvPr id="176" name="肘形连接符 29"/>
              <p:cNvCxnSpPr>
                <a:stCxn id="175" idx="3"/>
              </p:cNvCxnSpPr>
              <p:nvPr/>
            </p:nvCxnSpPr>
            <p:spPr>
              <a:xfrm>
                <a:off x="1381122" y="3107553"/>
                <a:ext cx="628653" cy="145235"/>
              </a:xfrm>
              <a:prstGeom prst="bentConnector3">
                <a:avLst>
                  <a:gd name="adj1" fmla="val 35561"/>
                </a:avLst>
              </a:prstGeom>
              <a:ln w="19050">
                <a:solidFill>
                  <a:srgbClr val="FF0000"/>
                </a:solidFill>
                <a:prstDash val="solid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群組 72"/>
          <p:cNvGrpSpPr/>
          <p:nvPr/>
        </p:nvGrpSpPr>
        <p:grpSpPr>
          <a:xfrm>
            <a:off x="4110478" y="779094"/>
            <a:ext cx="4054811" cy="2424859"/>
            <a:chOff x="2643327" y="3786190"/>
            <a:chExt cx="3871890" cy="2131100"/>
          </a:xfrm>
        </p:grpSpPr>
        <p:sp>
          <p:nvSpPr>
            <p:cNvPr id="74" name="文字方塊 30"/>
            <p:cNvSpPr txBox="1">
              <a:spLocks noChangeArrowheads="1"/>
            </p:cNvSpPr>
            <p:nvPr/>
          </p:nvSpPr>
          <p:spPr bwMode="auto">
            <a:xfrm>
              <a:off x="5209032" y="3786190"/>
              <a:ext cx="1302696" cy="2603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2.</a:t>
              </a:r>
              <a:r>
                <a:rPr lang="zh-CN" altLang="en-US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無外罩立體圖：</a:t>
              </a:r>
              <a:endParaRPr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pic>
          <p:nvPicPr>
            <p:cNvPr id="75" name="圖片 7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6" t="28613" r="40549" b="11728"/>
            <a:stretch>
              <a:fillRect/>
            </a:stretch>
          </p:blipFill>
          <p:spPr>
            <a:xfrm>
              <a:off x="2643327" y="4054468"/>
              <a:ext cx="1554589" cy="1862822"/>
            </a:xfrm>
            <a:prstGeom prst="rect">
              <a:avLst/>
            </a:prstGeom>
          </p:spPr>
        </p:pic>
        <p:pic>
          <p:nvPicPr>
            <p:cNvPr id="76" name="圖片 75" descr="AFAS24007-00-00A 244M右中卡鉤&amp;彈片OP1焊接專用機改造224（224雙卡鉤）.JPG"/>
            <p:cNvPicPr>
              <a:picLocks noChangeAspect="1"/>
            </p:cNvPicPr>
            <p:nvPr/>
          </p:nvPicPr>
          <p:blipFill>
            <a:blip r:embed="rId4" cstate="print"/>
            <a:srcRect l="29687" t="17833" r="30469" b="11131"/>
            <a:stretch>
              <a:fillRect/>
            </a:stretch>
          </p:blipFill>
          <p:spPr>
            <a:xfrm>
              <a:off x="4865404" y="4056560"/>
              <a:ext cx="1649813" cy="1714512"/>
            </a:xfrm>
            <a:prstGeom prst="rect">
              <a:avLst/>
            </a:prstGeom>
          </p:spPr>
        </p:pic>
        <p:sp>
          <p:nvSpPr>
            <p:cNvPr id="77" name="文字方塊 30"/>
            <p:cNvSpPr txBox="1">
              <a:spLocks noChangeArrowheads="1"/>
            </p:cNvSpPr>
            <p:nvPr/>
          </p:nvSpPr>
          <p:spPr bwMode="auto">
            <a:xfrm>
              <a:off x="2714612" y="3786190"/>
              <a:ext cx="1295410" cy="2603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1.</a:t>
              </a:r>
              <a:r>
                <a:rPr lang="zh-CN" altLang="en-US" sz="1200" b="1" dirty="0" smtClean="0"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外形立體圖：</a:t>
              </a:r>
              <a:endParaRPr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</p:grpSp>
      <p:sp>
        <p:nvSpPr>
          <p:cNvPr id="25" name="文字方塊 30"/>
          <p:cNvSpPr txBox="1">
            <a:spLocks noChangeArrowheads="1"/>
          </p:cNvSpPr>
          <p:nvPr/>
        </p:nvSpPr>
        <p:spPr bwMode="auto">
          <a:xfrm>
            <a:off x="217086" y="3334991"/>
            <a:ext cx="4413885" cy="814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4975" tIns="37489" rIns="74975" bIns="37489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4.</a:t>
            </a:r>
            <a:r>
              <a:rPr lang="zh-CN" altLang="en-US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長寬高尺寸</a:t>
            </a:r>
            <a:r>
              <a:rPr lang="en-US" altLang="zh-CN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,</a:t>
            </a:r>
            <a:r>
              <a:rPr lang="zh-CN" altLang="en-US" sz="12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佔地面積：</a:t>
            </a:r>
            <a:endParaRPr lang="en-US" altLang="zh-CN" sz="1200" b="1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defTabSz="622300"/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設備尺寸：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長</a:t>
            </a:r>
            <a:r>
              <a:rPr lang="en-US" altLang="zh-CN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寬</a:t>
            </a:r>
            <a:r>
              <a:rPr lang="en-US" altLang="zh-CN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高</a:t>
            </a:r>
            <a:r>
              <a:rPr lang="en-US" altLang="zh-CN" sz="12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=1950(L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)×</a:t>
            </a:r>
            <a:r>
              <a:rPr lang="en-US" altLang="zh-CN" sz="12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1800(W)×2200(H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)  </a:t>
            </a:r>
            <a:r>
              <a:rPr lang="en-US" altLang="zh-CN" sz="12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mm</a:t>
            </a:r>
          </a:p>
          <a:p>
            <a:pPr defTabSz="622300"/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整線占地：長</a:t>
            </a: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寬</a:t>
            </a: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×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高</a:t>
            </a:r>
            <a:r>
              <a:rPr lang="en-US" altLang="zh-CN" sz="1200" dirty="0" smtClean="0">
                <a:solidFill>
                  <a:schemeClr val="accent5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=2750(L)×2600(W)×2200(H)  mm</a:t>
            </a:r>
          </a:p>
          <a:p>
            <a:pPr defTabSz="622300"/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※.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左右雙開門寬度</a:t>
            </a: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=400mm  </a:t>
            </a:r>
            <a:r>
              <a:rPr lang="zh-CN" altLang="en-US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前后雙開門寬度</a:t>
            </a:r>
            <a:r>
              <a:rPr lang="en-US" altLang="zh-CN" sz="1200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=400mm </a:t>
            </a:r>
            <a:endParaRPr lang="en-US" altLang="zh-TW" sz="1200" dirty="0" smtClean="0"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419735" y="4202430"/>
            <a:ext cx="3773170" cy="2325370"/>
            <a:chOff x="2663871" y="1038826"/>
            <a:chExt cx="3416737" cy="2325086"/>
          </a:xfrm>
        </p:grpSpPr>
        <p:pic>
          <p:nvPicPr>
            <p:cNvPr id="85" name="圖片 84" descr="AFAS24007-00-00A 244M右中卡鉤&amp;彈片OP1焊接專用機改造224（224雙卡鉤）.JPG"/>
            <p:cNvPicPr>
              <a:picLocks noChangeAspect="1"/>
            </p:cNvPicPr>
            <p:nvPr/>
          </p:nvPicPr>
          <p:blipFill>
            <a:blip r:embed="rId5" cstate="print"/>
            <a:srcRect l="27343" t="7110" r="27344" b="5770"/>
            <a:stretch>
              <a:fillRect/>
            </a:stretch>
          </p:blipFill>
          <p:spPr>
            <a:xfrm>
              <a:off x="4185136" y="1292210"/>
              <a:ext cx="1529872" cy="2071702"/>
            </a:xfrm>
            <a:prstGeom prst="rect">
              <a:avLst/>
            </a:prstGeom>
          </p:spPr>
        </p:pic>
        <p:pic>
          <p:nvPicPr>
            <p:cNvPr id="86" name="圖片 8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7" t="16231" r="28738" b="16231"/>
            <a:stretch>
              <a:fillRect/>
            </a:stretch>
          </p:blipFill>
          <p:spPr>
            <a:xfrm>
              <a:off x="2663871" y="1325861"/>
              <a:ext cx="1332065" cy="1998297"/>
            </a:xfrm>
            <a:prstGeom prst="rect">
              <a:avLst/>
            </a:prstGeom>
          </p:spPr>
        </p:pic>
        <p:sp>
          <p:nvSpPr>
            <p:cNvPr id="87" name="文字方塊 30"/>
            <p:cNvSpPr txBox="1">
              <a:spLocks noChangeArrowheads="1"/>
            </p:cNvSpPr>
            <p:nvPr/>
          </p:nvSpPr>
          <p:spPr bwMode="auto">
            <a:xfrm>
              <a:off x="4643576" y="1038826"/>
              <a:ext cx="937614" cy="214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L=1</a:t>
              </a:r>
              <a:r>
                <a:rPr lang="en-US" altLang="zh-TW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8</a:t>
              </a:r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00mm</a:t>
              </a:r>
              <a:endParaRPr lang="zh-TW" altLang="en-US" sz="900" dirty="0">
                <a:solidFill>
                  <a:schemeClr val="accent5"/>
                </a:solidFill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endParaRPr>
            </a:p>
          </p:txBody>
        </p:sp>
        <p:cxnSp>
          <p:nvCxnSpPr>
            <p:cNvPr id="88" name="直線接點 81"/>
            <p:cNvCxnSpPr/>
            <p:nvPr/>
          </p:nvCxnSpPr>
          <p:spPr>
            <a:xfrm rot="16200000" flipV="1">
              <a:off x="2615624" y="1285297"/>
              <a:ext cx="144000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97"/>
            <p:cNvCxnSpPr/>
            <p:nvPr/>
          </p:nvCxnSpPr>
          <p:spPr>
            <a:xfrm>
              <a:off x="5715008" y="1326394"/>
              <a:ext cx="252000" cy="10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102"/>
            <p:cNvCxnSpPr/>
            <p:nvPr/>
          </p:nvCxnSpPr>
          <p:spPr>
            <a:xfrm>
              <a:off x="5715008" y="3286124"/>
              <a:ext cx="2520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104"/>
            <p:cNvCxnSpPr/>
            <p:nvPr/>
          </p:nvCxnSpPr>
          <p:spPr>
            <a:xfrm>
              <a:off x="5835707" y="1336809"/>
              <a:ext cx="0" cy="194931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80"/>
            <p:cNvCxnSpPr/>
            <p:nvPr/>
          </p:nvCxnSpPr>
          <p:spPr>
            <a:xfrm flipH="1" flipV="1">
              <a:off x="5694485" y="1175198"/>
              <a:ext cx="0" cy="144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80"/>
            <p:cNvCxnSpPr/>
            <p:nvPr/>
          </p:nvCxnSpPr>
          <p:spPr>
            <a:xfrm flipV="1">
              <a:off x="4375237" y="1174074"/>
              <a:ext cx="0" cy="144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84"/>
            <p:cNvCxnSpPr/>
            <p:nvPr/>
          </p:nvCxnSpPr>
          <p:spPr>
            <a:xfrm>
              <a:off x="4385543" y="1258965"/>
              <a:ext cx="1289854" cy="105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30"/>
            <p:cNvSpPr txBox="1">
              <a:spLocks noChangeArrowheads="1"/>
            </p:cNvSpPr>
            <p:nvPr/>
          </p:nvSpPr>
          <p:spPr bwMode="auto">
            <a:xfrm rot="5400000">
              <a:off x="5563314" y="2155336"/>
              <a:ext cx="820377" cy="214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H=</a:t>
              </a:r>
              <a:r>
                <a:rPr lang="en-US" altLang="zh-TW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220</a:t>
              </a:r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0mm</a:t>
              </a:r>
              <a:endParaRPr lang="zh-TW" altLang="en-US" sz="900" dirty="0">
                <a:solidFill>
                  <a:schemeClr val="accent5"/>
                </a:solidFill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endParaRPr>
            </a:p>
          </p:txBody>
        </p:sp>
        <p:cxnSp>
          <p:nvCxnSpPr>
            <p:cNvPr id="96" name="直線接點 80"/>
            <p:cNvCxnSpPr/>
            <p:nvPr/>
          </p:nvCxnSpPr>
          <p:spPr>
            <a:xfrm rot="5400000" flipH="1" flipV="1">
              <a:off x="3928496" y="1286423"/>
              <a:ext cx="144000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84"/>
            <p:cNvCxnSpPr/>
            <p:nvPr/>
          </p:nvCxnSpPr>
          <p:spPr>
            <a:xfrm flipV="1">
              <a:off x="2692492" y="1285860"/>
              <a:ext cx="1296000" cy="659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字方塊 30"/>
            <p:cNvSpPr txBox="1">
              <a:spLocks noChangeArrowheads="1"/>
            </p:cNvSpPr>
            <p:nvPr/>
          </p:nvSpPr>
          <p:spPr bwMode="auto">
            <a:xfrm>
              <a:off x="2927041" y="1071546"/>
              <a:ext cx="1024807" cy="214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W=</a:t>
              </a:r>
              <a:r>
                <a:rPr lang="en-US" altLang="zh-TW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195</a:t>
              </a:r>
              <a:r>
                <a:rPr lang="en-US" altLang="zh-CN" sz="9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0mm</a:t>
              </a:r>
              <a:endParaRPr lang="zh-TW" altLang="en-US" sz="900" dirty="0">
                <a:solidFill>
                  <a:schemeClr val="accent5"/>
                </a:solidFill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7700" y="1390753"/>
            <a:ext cx="1351203" cy="278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工藝</a:t>
            </a:r>
            <a:r>
              <a:rPr kumimoji="1" lang="zh-CN" altLang="en-US" b="1" dirty="0">
                <a:latin typeface="標楷體" pitchFamily="65" charset="-120"/>
                <a:ea typeface="思源黑体 CN Heavy"/>
              </a:rPr>
              <a:t>流程</a:t>
            </a: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介紹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7</a:t>
            </a:fld>
            <a:endParaRPr lang="zh-TW" altLang="en-US" dirty="0"/>
          </a:p>
        </p:txBody>
      </p:sp>
      <p:cxnSp>
        <p:nvCxnSpPr>
          <p:cNvPr id="71" name="直線接點 70"/>
          <p:cNvCxnSpPr/>
          <p:nvPr/>
        </p:nvCxnSpPr>
        <p:spPr>
          <a:xfrm>
            <a:off x="2851039" y="1242938"/>
            <a:ext cx="0" cy="500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2124968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2.</a:t>
            </a:r>
            <a:r>
              <a:rPr kumimoji="1" lang="zh-TW" altLang="en-US" sz="2000" b="1" dirty="0" smtClean="0">
                <a:latin typeface="標楷體" pitchFamily="65" charset="-120"/>
                <a:ea typeface="思源黑体 CN Heavy"/>
              </a:rPr>
              <a:t>工藝</a:t>
            </a:r>
            <a:r>
              <a:rPr kumimoji="1" lang="zh-CN" altLang="en-US" sz="2000" b="1" dirty="0" smtClean="0">
                <a:latin typeface="標楷體" pitchFamily="65" charset="-120"/>
                <a:ea typeface="思源黑体 CN Heavy"/>
              </a:rPr>
              <a:t>流程</a:t>
            </a:r>
            <a:endParaRPr kumimoji="1" lang="zh-TW" altLang="en-US" sz="2000" b="1" dirty="0" smtClean="0">
              <a:latin typeface="標楷體" pitchFamily="65" charset="-120"/>
              <a:ea typeface="思源黑体 CN Heavy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1088036" y="2413950"/>
            <a:ext cx="1296000" cy="2999086"/>
            <a:chOff x="2776989" y="1144547"/>
            <a:chExt cx="1296000" cy="2999086"/>
          </a:xfrm>
        </p:grpSpPr>
        <p:sp>
          <p:nvSpPr>
            <p:cNvPr id="73" name="圓角矩形 51"/>
            <p:cNvSpPr/>
            <p:nvPr/>
          </p:nvSpPr>
          <p:spPr>
            <a:xfrm>
              <a:off x="2776989" y="1144547"/>
              <a:ext cx="1296000" cy="324000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卡勾供料及上料</a:t>
              </a:r>
              <a:endPara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sp>
          <p:nvSpPr>
            <p:cNvPr id="74" name="向右箭號 73"/>
            <p:cNvSpPr/>
            <p:nvPr/>
          </p:nvSpPr>
          <p:spPr>
            <a:xfrm rot="5400000">
              <a:off x="3312507" y="1538345"/>
              <a:ext cx="216000" cy="216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圓角矩形 51"/>
            <p:cNvSpPr/>
            <p:nvPr/>
          </p:nvSpPr>
          <p:spPr>
            <a:xfrm>
              <a:off x="2776989" y="1813319"/>
              <a:ext cx="1296000" cy="324000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marL="417830" indent="-417830" algn="ctr">
                <a:spcBef>
                  <a:spcPct val="50000"/>
                </a:spcBef>
              </a:pPr>
              <a:r>
                <a:rPr lang="zh-CN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彈片供料及上料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76" name="圓角矩形 51"/>
            <p:cNvSpPr/>
            <p:nvPr/>
          </p:nvSpPr>
          <p:spPr>
            <a:xfrm>
              <a:off x="2776989" y="2482091"/>
              <a:ext cx="1296000" cy="324000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marL="417830" indent="-417830" algn="ctr">
                <a:spcBef>
                  <a:spcPct val="50000"/>
                </a:spcBef>
              </a:pPr>
              <a:r>
                <a:rPr lang="en-US" altLang="zh-CN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CCD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檢測缺料位</a:t>
              </a:r>
            </a:p>
          </p:txBody>
        </p:sp>
        <p:sp>
          <p:nvSpPr>
            <p:cNvPr id="77" name="圓角矩形 51"/>
            <p:cNvSpPr/>
            <p:nvPr/>
          </p:nvSpPr>
          <p:spPr>
            <a:xfrm>
              <a:off x="2776989" y="3150863"/>
              <a:ext cx="1296000" cy="324000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marL="417830" indent="-417830" algn="ctr">
                <a:spcBef>
                  <a:spcPct val="50000"/>
                </a:spcBef>
              </a:pPr>
              <a:r>
                <a:rPr lang="zh-CN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鐳射焊接位</a:t>
              </a:r>
              <a:endPara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endParaRPr>
            </a:p>
          </p:txBody>
        </p:sp>
        <p:sp>
          <p:nvSpPr>
            <p:cNvPr id="78" name="圓角矩形 51"/>
            <p:cNvSpPr/>
            <p:nvPr/>
          </p:nvSpPr>
          <p:spPr>
            <a:xfrm>
              <a:off x="2776989" y="3819633"/>
              <a:ext cx="1296000" cy="324000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marL="417830" indent="-417830" algn="ctr">
                <a:spcBef>
                  <a:spcPct val="50000"/>
                </a:spcBef>
              </a:pPr>
              <a:r>
                <a:rPr lang="zh-CN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CCD複檢下料位</a:t>
              </a:r>
            </a:p>
          </p:txBody>
        </p:sp>
        <p:sp>
          <p:nvSpPr>
            <p:cNvPr id="79" name="向右箭號 78"/>
            <p:cNvSpPr/>
            <p:nvPr/>
          </p:nvSpPr>
          <p:spPr>
            <a:xfrm rot="5400000">
              <a:off x="3312507" y="2206566"/>
              <a:ext cx="216000" cy="216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向右箭號 79"/>
            <p:cNvSpPr/>
            <p:nvPr/>
          </p:nvSpPr>
          <p:spPr>
            <a:xfrm rot="5400000">
              <a:off x="3312507" y="2874787"/>
              <a:ext cx="216000" cy="216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向右箭號 80"/>
            <p:cNvSpPr/>
            <p:nvPr/>
          </p:nvSpPr>
          <p:spPr>
            <a:xfrm rot="5400000">
              <a:off x="3312507" y="3543009"/>
              <a:ext cx="216000" cy="216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6390929" y="812823"/>
            <a:ext cx="1541821" cy="229598"/>
            <a:chOff x="10256273" y="866612"/>
            <a:chExt cx="1897627" cy="229598"/>
          </a:xfrm>
        </p:grpSpPr>
        <p:sp>
          <p:nvSpPr>
            <p:cNvPr id="61" name="向右箭號 60"/>
            <p:cNvSpPr>
              <a:spLocks noChangeAspect="1"/>
            </p:cNvSpPr>
            <p:nvPr/>
          </p:nvSpPr>
          <p:spPr>
            <a:xfrm>
              <a:off x="10256273" y="892885"/>
              <a:ext cx="338873" cy="172122"/>
            </a:xfrm>
            <a:prstGeom prst="rightArrow">
              <a:avLst>
                <a:gd name="adj1" fmla="val 43924"/>
                <a:gd name="adj2" fmla="val 62153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 Box 6"/>
            <p:cNvSpPr txBox="1">
              <a:spLocks noChangeArrowheads="1"/>
            </p:cNvSpPr>
            <p:nvPr/>
          </p:nvSpPr>
          <p:spPr bwMode="auto">
            <a:xfrm>
              <a:off x="10550800" y="866612"/>
              <a:ext cx="1603100" cy="2295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4975" tIns="37489" rIns="74975" bIns="37489">
              <a:spAutoFit/>
            </a:bodyPr>
            <a:lstStyle/>
            <a:p>
              <a:pPr defTabSz="622300">
                <a:spcBef>
                  <a:spcPct val="50000"/>
                </a:spcBef>
              </a:pPr>
              <a:r>
                <a:rPr kumimoji="1" lang="zh-CN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思源黑体 CN Heavy"/>
                  <a:cs typeface="Arial" panose="020B0604020202020204" pitchFamily="34" charset="0"/>
                </a:rPr>
                <a:t>表示產品的流動方向</a:t>
              </a:r>
              <a:endParaRPr kumimoji="1" lang="zh-TW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0" name="群組 229"/>
          <p:cNvGrpSpPr/>
          <p:nvPr/>
        </p:nvGrpSpPr>
        <p:grpSpPr>
          <a:xfrm>
            <a:off x="3358309" y="1382969"/>
            <a:ext cx="6117385" cy="4698173"/>
            <a:chOff x="3369067" y="1630395"/>
            <a:chExt cx="6117385" cy="4698173"/>
          </a:xfrm>
        </p:grpSpPr>
        <p:pic>
          <p:nvPicPr>
            <p:cNvPr id="19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5400000">
              <a:off x="5244117" y="2746674"/>
              <a:ext cx="2113089" cy="239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图片 6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5751208" y="5137163"/>
              <a:ext cx="1147591" cy="1168036"/>
            </a:xfrm>
            <a:prstGeom prst="rect">
              <a:avLst/>
            </a:prstGeom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50781" t="15972" r="27343" b="22222"/>
            <a:stretch>
              <a:fillRect/>
            </a:stretch>
          </p:blipFill>
          <p:spPr bwMode="auto">
            <a:xfrm>
              <a:off x="8042831" y="3902248"/>
              <a:ext cx="577104" cy="94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39844" t="31250" r="33593" b="32639"/>
            <a:stretch>
              <a:fillRect/>
            </a:stretch>
          </p:blipFill>
          <p:spPr bwMode="auto">
            <a:xfrm>
              <a:off x="7776913" y="2718199"/>
              <a:ext cx="1008201" cy="999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36849" t="27778" r="31901" b="11805"/>
            <a:stretch>
              <a:fillRect/>
            </a:stretch>
          </p:blipFill>
          <p:spPr bwMode="auto">
            <a:xfrm>
              <a:off x="4501700" y="5221800"/>
              <a:ext cx="669559" cy="752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44141" t="29167" r="30468" b="11111"/>
            <a:stretch>
              <a:fillRect/>
            </a:stretch>
          </p:blipFill>
          <p:spPr bwMode="auto">
            <a:xfrm>
              <a:off x="7487095" y="4973684"/>
              <a:ext cx="896178" cy="1225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37891" t="17360" r="20312" b="8333"/>
            <a:stretch>
              <a:fillRect/>
            </a:stretch>
          </p:blipFill>
          <p:spPr bwMode="auto">
            <a:xfrm>
              <a:off x="6061909" y="1630395"/>
              <a:ext cx="1064212" cy="107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550354" y="3409613"/>
              <a:ext cx="1232246" cy="111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0" name="群組 15"/>
            <p:cNvGrpSpPr/>
            <p:nvPr/>
          </p:nvGrpSpPr>
          <p:grpSpPr>
            <a:xfrm>
              <a:off x="4763743" y="1955801"/>
              <a:ext cx="488065" cy="893279"/>
              <a:chOff x="3595594" y="1012744"/>
              <a:chExt cx="1296856" cy="3313942"/>
            </a:xfrm>
          </p:grpSpPr>
          <p:pic>
            <p:nvPicPr>
              <p:cNvPr id="91" name="图片 23"/>
              <p:cNvPicPr>
                <a:picLocks noChangeAspect="1"/>
              </p:cNvPicPr>
              <p:nvPr/>
            </p:nvPicPr>
            <p:blipFill>
              <a:blip r:embed="rId10" cstate="print"/>
              <a:srcRect l="18336" t="16596" r="11664" b="12870"/>
              <a:stretch>
                <a:fillRect/>
              </a:stretch>
            </p:blipFill>
            <p:spPr>
              <a:xfrm>
                <a:off x="3685801" y="2568419"/>
                <a:ext cx="1206649" cy="1758267"/>
              </a:xfrm>
              <a:prstGeom prst="rect">
                <a:avLst/>
              </a:prstGeom>
            </p:spPr>
          </p:pic>
          <p:pic>
            <p:nvPicPr>
              <p:cNvPr id="92" name="Picture 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595594" y="1012744"/>
                <a:ext cx="1076732" cy="1622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63" name="肘形连接符 36"/>
            <p:cNvCxnSpPr>
              <a:stCxn id="88" idx="2"/>
            </p:cNvCxnSpPr>
            <p:nvPr/>
          </p:nvCxnSpPr>
          <p:spPr>
            <a:xfrm rot="16200000" flipH="1">
              <a:off x="6375391" y="2922184"/>
              <a:ext cx="534492" cy="97244"/>
            </a:xfrm>
            <a:prstGeom prst="bentConnector3">
              <a:avLst>
                <a:gd name="adj1" fmla="val 29873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圆角矩形 37"/>
            <p:cNvSpPr/>
            <p:nvPr/>
          </p:nvSpPr>
          <p:spPr>
            <a:xfrm flipH="1">
              <a:off x="5241499" y="1711063"/>
              <a:ext cx="857788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下料模組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cxnSp>
          <p:nvCxnSpPr>
            <p:cNvPr id="97" name="肘形连接符 36"/>
            <p:cNvCxnSpPr>
              <a:stCxn id="91" idx="3"/>
            </p:cNvCxnSpPr>
            <p:nvPr/>
          </p:nvCxnSpPr>
          <p:spPr>
            <a:xfrm>
              <a:off x="5251808" y="2612108"/>
              <a:ext cx="869293" cy="701247"/>
            </a:xfrm>
            <a:prstGeom prst="bentConnector3">
              <a:avLst>
                <a:gd name="adj1" fmla="val 99501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肘形连接符 36"/>
            <p:cNvCxnSpPr/>
            <p:nvPr/>
          </p:nvCxnSpPr>
          <p:spPr>
            <a:xfrm rot="10800000">
              <a:off x="7282927" y="3808208"/>
              <a:ext cx="677732" cy="5378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肘形连接符 36"/>
            <p:cNvCxnSpPr>
              <a:stCxn id="85" idx="1"/>
            </p:cNvCxnSpPr>
            <p:nvPr/>
          </p:nvCxnSpPr>
          <p:spPr>
            <a:xfrm rot="10800000" flipV="1">
              <a:off x="6712773" y="3217795"/>
              <a:ext cx="1064141" cy="3537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肘形连接符 36"/>
            <p:cNvCxnSpPr>
              <a:stCxn id="89" idx="3"/>
            </p:cNvCxnSpPr>
            <p:nvPr/>
          </p:nvCxnSpPr>
          <p:spPr>
            <a:xfrm flipV="1">
              <a:off x="4782600" y="3743661"/>
              <a:ext cx="639254" cy="2214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肘形连接符 36"/>
            <p:cNvCxnSpPr/>
            <p:nvPr/>
          </p:nvCxnSpPr>
          <p:spPr>
            <a:xfrm rot="16200000" flipV="1">
              <a:off x="6411559" y="4260027"/>
              <a:ext cx="1108038" cy="1000463"/>
            </a:xfrm>
            <a:prstGeom prst="bentConnector3">
              <a:avLst>
                <a:gd name="adj1" fmla="val 17961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肘形连接符 36"/>
            <p:cNvCxnSpPr/>
            <p:nvPr/>
          </p:nvCxnSpPr>
          <p:spPr>
            <a:xfrm rot="5400000" flipH="1" flipV="1">
              <a:off x="4862456" y="4281544"/>
              <a:ext cx="1516828" cy="742277"/>
            </a:xfrm>
            <a:prstGeom prst="bentConnector3">
              <a:avLst>
                <a:gd name="adj1" fmla="val 22340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肘形连接符 36"/>
            <p:cNvCxnSpPr/>
            <p:nvPr/>
          </p:nvCxnSpPr>
          <p:spPr>
            <a:xfrm rot="5400000" flipH="1" flipV="1">
              <a:off x="6061935" y="4932381"/>
              <a:ext cx="408790" cy="1613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prstDash val="soli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圆角矩形 37"/>
            <p:cNvSpPr/>
            <p:nvPr/>
          </p:nvSpPr>
          <p:spPr>
            <a:xfrm flipH="1">
              <a:off x="7722033" y="2377291"/>
              <a:ext cx="857788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轉盤模組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138" name="圆角矩形 37"/>
            <p:cNvSpPr/>
            <p:nvPr/>
          </p:nvSpPr>
          <p:spPr>
            <a:xfrm flipH="1">
              <a:off x="8628664" y="4201459"/>
              <a:ext cx="857788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焊接模組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139" name="圆角矩形 37"/>
            <p:cNvSpPr/>
            <p:nvPr/>
          </p:nvSpPr>
          <p:spPr>
            <a:xfrm flipH="1">
              <a:off x="8361964" y="5341470"/>
              <a:ext cx="1116000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彈片壓料模組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140" name="圆角矩形 37"/>
            <p:cNvSpPr/>
            <p:nvPr/>
          </p:nvSpPr>
          <p:spPr>
            <a:xfrm flipH="1">
              <a:off x="3377900" y="5201023"/>
              <a:ext cx="1116000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卡勾壓料模組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141" name="圆角矩形 37"/>
            <p:cNvSpPr/>
            <p:nvPr/>
          </p:nvSpPr>
          <p:spPr>
            <a:xfrm flipH="1">
              <a:off x="3369067" y="3144969"/>
              <a:ext cx="1116000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卡勾上料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142" name="圆角矩形 37"/>
            <p:cNvSpPr/>
            <p:nvPr/>
          </p:nvSpPr>
          <p:spPr>
            <a:xfrm flipH="1">
              <a:off x="3586463" y="2208455"/>
              <a:ext cx="1116000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視覺檢測模組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  <p:sp>
          <p:nvSpPr>
            <p:cNvPr id="229" name="圆角矩形 37"/>
            <p:cNvSpPr/>
            <p:nvPr/>
          </p:nvSpPr>
          <p:spPr>
            <a:xfrm flipH="1">
              <a:off x="4930718" y="6040568"/>
              <a:ext cx="1116000" cy="288000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74975" tIns="37489" rIns="74975" bIns="37489" anchor="ctr"/>
            <a:lstStyle/>
            <a:p>
              <a:pPr algn="ctr" fontAlgn="ctr"/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</a:rPr>
                <a:t>彈片上料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標楷體" pitchFamily="65" charset="-120"/>
                  <a:ea typeface="思源黑体 CN Heavy"/>
                  <a:sym typeface="+mn-ea"/>
                </a:rPr>
                <a:t>模組</a:t>
              </a:r>
              <a:endParaRPr lang="zh-TW" altLang="en-US" sz="1200" dirty="0" smtClean="0">
                <a:solidFill>
                  <a:srgbClr val="0070C0"/>
                </a:solidFill>
                <a:latin typeface="標楷體" pitchFamily="65" charset="-120"/>
                <a:ea typeface="思源黑体 C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86598" y="1260499"/>
            <a:ext cx="1588535" cy="278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動作時序</a:t>
            </a:r>
            <a:r>
              <a:rPr kumimoji="1" lang="en-US" altLang="zh-CN" b="1" dirty="0" smtClean="0">
                <a:latin typeface="標楷體" pitchFamily="65" charset="-120"/>
                <a:ea typeface="思源黑体 CN Heavy"/>
                <a:cs typeface="Arial" panose="020B0604020202020204" pitchFamily="34" charset="0"/>
              </a:rPr>
              <a:t>CT</a:t>
            </a:r>
            <a:r>
              <a:rPr kumimoji="1" lang="zh-CN" altLang="en-US" b="1" dirty="0" smtClean="0">
                <a:latin typeface="標楷體" pitchFamily="65" charset="-120"/>
                <a:ea typeface="思源黑体 CN Heavy"/>
              </a:rPr>
              <a:t>分析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Text Box 57"/>
          <p:cNvSpPr txBox="1">
            <a:spLocks noChangeArrowheads="1"/>
          </p:cNvSpPr>
          <p:nvPr/>
        </p:nvSpPr>
        <p:spPr bwMode="auto">
          <a:xfrm>
            <a:off x="413954" y="1579935"/>
            <a:ext cx="1579007" cy="24754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algn="ctr" defTabSz="622300">
              <a:spcBef>
                <a:spcPct val="50000"/>
              </a:spcBef>
            </a:pPr>
            <a:r>
              <a:rPr kumimoji="1" lang="zh-CN" altLang="en-US" sz="1200" dirty="0" smtClean="0">
                <a:latin typeface="標楷體" pitchFamily="65" charset="-120"/>
                <a:ea typeface="思源黑体 CN Heavy"/>
              </a:rPr>
              <a:t>每步時序 </a:t>
            </a:r>
            <a:r>
              <a:rPr kumimoji="1" lang="en-US" altLang="zh-CN" sz="1200" dirty="0" smtClean="0">
                <a:latin typeface="標楷體" pitchFamily="65" charset="-120"/>
                <a:ea typeface="思源黑体 CN Heavy"/>
              </a:rPr>
              <a:t>+ </a:t>
            </a:r>
            <a:r>
              <a:rPr kumimoji="1" lang="zh-CN" altLang="en-US" sz="1200" dirty="0" smtClean="0">
                <a:latin typeface="標楷體" pitchFamily="65" charset="-120"/>
                <a:ea typeface="思源黑体 CN Heavy"/>
              </a:rPr>
              <a:t>總</a:t>
            </a:r>
            <a:r>
              <a:rPr kumimoji="1" lang="en-US" altLang="zh-CN" sz="1200" dirty="0" smtClean="0">
                <a:latin typeface="標楷體" pitchFamily="65" charset="-120"/>
                <a:ea typeface="思源黑体 CN Heavy"/>
              </a:rPr>
              <a:t>CT</a:t>
            </a:r>
            <a:r>
              <a:rPr kumimoji="1" lang="zh-CN" altLang="en-US" sz="1200" dirty="0" smtClean="0">
                <a:latin typeface="標楷體" pitchFamily="65" charset="-120"/>
                <a:ea typeface="思源黑体 CN Heavy"/>
              </a:rPr>
              <a:t>時間</a:t>
            </a:r>
            <a:endParaRPr kumimoji="1" lang="en-US" altLang="zh-CN" sz="1200" dirty="0" smtClean="0">
              <a:latin typeface="標楷體" pitchFamily="65" charset="-120"/>
              <a:ea typeface="思源黑体 CN Heavy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4"/>
          </p:nvPr>
        </p:nvSpPr>
        <p:spPr>
          <a:xfrm>
            <a:off x="0" y="6492634"/>
            <a:ext cx="401364" cy="365124"/>
          </a:xfrm>
          <a:prstGeom prst="rect">
            <a:avLst/>
          </a:prstGeom>
        </p:spPr>
        <p:txBody>
          <a:bodyPr/>
          <a:lstStyle/>
          <a:p>
            <a:fld id="{F492F0B0-5C12-47BD-95D7-174BF16AB466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1219" y="2358"/>
            <a:ext cx="1755368" cy="645987"/>
          </a:xfrm>
          <a:prstGeom prst="rect">
            <a:avLst/>
          </a:prstGeom>
          <a:noFill/>
        </p:spPr>
        <p:txBody>
          <a:bodyPr wrap="square" lIns="76008" tIns="38004" rIns="76008" bIns="38004" rtlCol="0">
            <a:spAutoFit/>
          </a:bodyPr>
          <a:lstStyle/>
          <a:p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P</a:t>
            </a:r>
            <a:r>
              <a:rPr lang="en-US" altLang="zh-CN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art </a:t>
            </a:r>
            <a:r>
              <a:rPr lang="en-US" altLang="zh-TW" sz="37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2</a:t>
            </a:r>
            <a:endParaRPr lang="zh-TW" altLang="en-US" sz="37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 Box 6"/>
          <p:cNvSpPr txBox="1">
            <a:spLocks noChangeArrowheads="1"/>
          </p:cNvSpPr>
          <p:nvPr/>
        </p:nvSpPr>
        <p:spPr bwMode="auto">
          <a:xfrm>
            <a:off x="46733" y="796611"/>
            <a:ext cx="2124968" cy="3707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2321" tIns="31161" rIns="62321" bIns="31161">
            <a:spAutoFit/>
          </a:bodyPr>
          <a:lstStyle/>
          <a:p>
            <a:pPr defTabSz="622300">
              <a:spcBef>
                <a:spcPct val="50000"/>
              </a:spcBef>
            </a:pPr>
            <a:r>
              <a:rPr kumimoji="1" lang="en-US" altLang="zh-CN" sz="2000" b="1" dirty="0" smtClean="0"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3.</a:t>
            </a:r>
            <a:r>
              <a:rPr kumimoji="1" lang="zh-TW" altLang="en-US" sz="2000" b="1" dirty="0" smtClean="0">
                <a:latin typeface="標楷體" pitchFamily="65" charset="-120"/>
                <a:ea typeface="思源黑体 CN Heavy"/>
              </a:rPr>
              <a:t>時序分析</a:t>
            </a:r>
            <a:endParaRPr kumimoji="1" lang="zh-TW" altLang="en-US" sz="2000" b="1" dirty="0">
              <a:latin typeface="標楷體" pitchFamily="65" charset="-120"/>
              <a:ea typeface="思源黑体 CN Heavy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473798" y="209577"/>
            <a:ext cx="4703549" cy="478457"/>
          </a:xfrm>
          <a:prstGeom prst="rect">
            <a:avLst/>
          </a:prstGeom>
        </p:spPr>
        <p:txBody>
          <a:bodyPr wrap="square" lIns="62349" tIns="31175" rIns="62349" bIns="31175">
            <a:spAutoFit/>
          </a:bodyPr>
          <a:lstStyle/>
          <a:p>
            <a:pPr algn="ctr">
              <a:spcBef>
                <a:spcPts val="820"/>
              </a:spcBef>
            </a:pP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二</a:t>
            </a:r>
            <a:r>
              <a:rPr kumimoji="1" lang="en-US" altLang="zh-TW" sz="2700" b="1" dirty="0" smtClean="0">
                <a:latin typeface="標楷體" pitchFamily="65" charset="-120"/>
                <a:ea typeface="思源黑体 CN Heavy"/>
              </a:rPr>
              <a:t>.</a:t>
            </a:r>
            <a:r>
              <a:rPr kumimoji="1" lang="zh-CN" altLang="en-US" sz="2700" b="1" dirty="0" smtClean="0">
                <a:latin typeface="標楷體" pitchFamily="65" charset="-120"/>
                <a:ea typeface="思源黑体 CN Heavy"/>
              </a:rPr>
              <a:t>改造方案介紹及模組說明</a:t>
            </a:r>
            <a:endParaRPr kumimoji="1" lang="zh-TW" altLang="en-US" sz="2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724774" y="2006185"/>
            <a:ext cx="1819275" cy="3518315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5425" y="2006185"/>
            <a:ext cx="2419350" cy="3518315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133475" y="2006185"/>
            <a:ext cx="2085976" cy="3518315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219450" y="2006185"/>
            <a:ext cx="2085976" cy="3518315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4975" tIns="37489" rIns="74975" bIns="37489" anchor="ctr"/>
          <a:lstStyle/>
          <a:p>
            <a:pPr>
              <a:defRPr/>
            </a:pP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01" name="矩形 23"/>
          <p:cNvSpPr>
            <a:spLocks noChangeArrowheads="1"/>
          </p:cNvSpPr>
          <p:nvPr/>
        </p:nvSpPr>
        <p:spPr bwMode="auto">
          <a:xfrm>
            <a:off x="1491365" y="2105010"/>
            <a:ext cx="1305681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zh-CN" altLang="en-US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卡勾供料及上料模組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02" name="矩形 25"/>
          <p:cNvSpPr>
            <a:spLocks noChangeArrowheads="1"/>
          </p:cNvSpPr>
          <p:nvPr/>
        </p:nvSpPr>
        <p:spPr bwMode="auto">
          <a:xfrm>
            <a:off x="3734964" y="2105010"/>
            <a:ext cx="1049201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zh-CN" altLang="en-US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彈片供料及上料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03" name="矩形 23"/>
          <p:cNvSpPr>
            <a:spLocks noChangeArrowheads="1"/>
          </p:cNvSpPr>
          <p:nvPr/>
        </p:nvSpPr>
        <p:spPr bwMode="auto">
          <a:xfrm>
            <a:off x="1414432" y="5178254"/>
            <a:ext cx="1066835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en-US" altLang="zh-CN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CT:15 S/10PCS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04" name="矩形 23"/>
          <p:cNvSpPr>
            <a:spLocks noChangeArrowheads="1"/>
          </p:cNvSpPr>
          <p:nvPr/>
        </p:nvSpPr>
        <p:spPr bwMode="auto">
          <a:xfrm>
            <a:off x="3468265" y="5178254"/>
            <a:ext cx="1031568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en-US" altLang="zh-CN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CT:16S/10PCS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05" name="矩形 74"/>
          <p:cNvSpPr>
            <a:spLocks noChangeArrowheads="1"/>
          </p:cNvSpPr>
          <p:nvPr/>
        </p:nvSpPr>
        <p:spPr bwMode="auto">
          <a:xfrm>
            <a:off x="1208203" y="3138535"/>
            <a:ext cx="1679032" cy="40011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兩個機械手各取料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1PCS</a:t>
            </a:r>
            <a:endParaRPr lang="zh-CN" altLang="en-US" sz="1000" dirty="0" smtClean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飛拍交錯放入治具（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</a:t>
            </a:r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次）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06" name="矩形 75"/>
          <p:cNvSpPr>
            <a:spLocks noChangeArrowheads="1"/>
          </p:cNvSpPr>
          <p:nvPr/>
        </p:nvSpPr>
        <p:spPr bwMode="auto">
          <a:xfrm>
            <a:off x="1208203" y="3762361"/>
            <a:ext cx="1679032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治具下降定位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07" name="直線單箭頭接點 76"/>
          <p:cNvCxnSpPr>
            <a:cxnSpLocks noChangeShapeType="1"/>
            <a:stCxn id="105" idx="2"/>
            <a:endCxn id="106" idx="0"/>
          </p:cNvCxnSpPr>
          <p:nvPr/>
        </p:nvCxnSpPr>
        <p:spPr bwMode="auto">
          <a:xfrm rot="5400000">
            <a:off x="1935861" y="3650503"/>
            <a:ext cx="223716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34"/>
          <p:cNvSpPr txBox="1">
            <a:spLocks noChangeArrowheads="1"/>
          </p:cNvSpPr>
          <p:nvPr/>
        </p:nvSpPr>
        <p:spPr bwMode="auto">
          <a:xfrm>
            <a:off x="2815797" y="2576500"/>
            <a:ext cx="47223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09" name="文字方塊 134"/>
          <p:cNvSpPr txBox="1">
            <a:spLocks noChangeArrowheads="1"/>
          </p:cNvSpPr>
          <p:nvPr/>
        </p:nvSpPr>
        <p:spPr bwMode="auto">
          <a:xfrm>
            <a:off x="2815797" y="3224260"/>
            <a:ext cx="45699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12S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0" name="矩形 75"/>
          <p:cNvSpPr>
            <a:spLocks noChangeArrowheads="1"/>
          </p:cNvSpPr>
          <p:nvPr/>
        </p:nvSpPr>
        <p:spPr bwMode="auto">
          <a:xfrm>
            <a:off x="1208203" y="4281485"/>
            <a:ext cx="1679032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大轉盤轉動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1" name="矩形 75"/>
          <p:cNvSpPr>
            <a:spLocks noChangeArrowheads="1"/>
          </p:cNvSpPr>
          <p:nvPr/>
        </p:nvSpPr>
        <p:spPr bwMode="auto">
          <a:xfrm>
            <a:off x="1208203" y="2576500"/>
            <a:ext cx="1679032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治具顶升定位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2" name="文字方塊 134"/>
          <p:cNvSpPr txBox="1">
            <a:spLocks noChangeArrowheads="1"/>
          </p:cNvSpPr>
          <p:nvPr/>
        </p:nvSpPr>
        <p:spPr bwMode="auto">
          <a:xfrm>
            <a:off x="2806272" y="3762361"/>
            <a:ext cx="49509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3" name="文字方塊 134"/>
          <p:cNvSpPr txBox="1">
            <a:spLocks noChangeArrowheads="1"/>
          </p:cNvSpPr>
          <p:nvPr/>
        </p:nvSpPr>
        <p:spPr bwMode="auto">
          <a:xfrm>
            <a:off x="2815797" y="4281485"/>
            <a:ext cx="47223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14" name="直線單箭頭接點 113"/>
          <p:cNvCxnSpPr>
            <a:cxnSpLocks noChangeShapeType="1"/>
            <a:stCxn id="111" idx="2"/>
            <a:endCxn id="105" idx="0"/>
          </p:cNvCxnSpPr>
          <p:nvPr/>
        </p:nvCxnSpPr>
        <p:spPr bwMode="auto">
          <a:xfrm rot="5400000">
            <a:off x="1889812" y="2980628"/>
            <a:ext cx="315814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76"/>
          <p:cNvCxnSpPr>
            <a:cxnSpLocks noChangeShapeType="1"/>
            <a:stCxn id="106" idx="2"/>
            <a:endCxn id="110" idx="0"/>
          </p:cNvCxnSpPr>
          <p:nvPr/>
        </p:nvCxnSpPr>
        <p:spPr bwMode="auto">
          <a:xfrm rot="5400000">
            <a:off x="1911268" y="4145033"/>
            <a:ext cx="272903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25"/>
          <p:cNvSpPr>
            <a:spLocks noChangeArrowheads="1"/>
          </p:cNvSpPr>
          <p:nvPr/>
        </p:nvSpPr>
        <p:spPr bwMode="auto">
          <a:xfrm>
            <a:off x="5682841" y="2105010"/>
            <a:ext cx="1584604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913130">
              <a:spcBef>
                <a:spcPct val="50000"/>
              </a:spcBef>
            </a:pPr>
            <a:r>
              <a:rPr lang="en-US" altLang="zh-CN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CCD</a:t>
            </a:r>
            <a:r>
              <a:rPr lang="zh-CN" altLang="en-US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檢測缺料及焊接模組</a:t>
            </a:r>
          </a:p>
        </p:txBody>
      </p:sp>
      <p:sp>
        <p:nvSpPr>
          <p:cNvPr id="117" name="矩形 131"/>
          <p:cNvSpPr>
            <a:spLocks noChangeArrowheads="1"/>
          </p:cNvSpPr>
          <p:nvPr/>
        </p:nvSpPr>
        <p:spPr bwMode="auto">
          <a:xfrm>
            <a:off x="5403014" y="2481250"/>
            <a:ext cx="1836000" cy="40011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>
            <a:spAutoFit/>
          </a:bodyPr>
          <a:lstStyle/>
          <a:p>
            <a:pPr marL="457200" indent="-457200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轉盤到位</a:t>
            </a:r>
            <a:r>
              <a:rPr lang="en-US" altLang="zh-CN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&amp;</a:t>
            </a:r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小</a:t>
            </a:r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卡勾及彈片缺料或</a:t>
            </a:r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組裝不到位檢測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8" name="矩形 133"/>
          <p:cNvSpPr>
            <a:spLocks noChangeArrowheads="1"/>
          </p:cNvSpPr>
          <p:nvPr/>
        </p:nvSpPr>
        <p:spPr bwMode="auto">
          <a:xfrm>
            <a:off x="5403013" y="3186160"/>
            <a:ext cx="1836000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>
            <a:spAutoFit/>
          </a:bodyPr>
          <a:lstStyle/>
          <a:p>
            <a:pPr marL="457200" indent="-457200" algn="ctr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治具頂升定位壓料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19" name="矩形 138"/>
          <p:cNvSpPr>
            <a:spLocks noChangeArrowheads="1"/>
          </p:cNvSpPr>
          <p:nvPr/>
        </p:nvSpPr>
        <p:spPr bwMode="auto">
          <a:xfrm>
            <a:off x="5403013" y="3762361"/>
            <a:ext cx="1836000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>
            <a:spAutoFit/>
          </a:bodyPr>
          <a:lstStyle/>
          <a:p>
            <a:pPr marL="457200" indent="-457200" algn="ctr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焊接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20" name="矩形 141"/>
          <p:cNvSpPr>
            <a:spLocks noChangeArrowheads="1"/>
          </p:cNvSpPr>
          <p:nvPr/>
        </p:nvSpPr>
        <p:spPr bwMode="auto">
          <a:xfrm>
            <a:off x="5403013" y="4281485"/>
            <a:ext cx="1836000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治具下降回轉盤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21" name="直線單箭頭接點 142"/>
          <p:cNvCxnSpPr>
            <a:cxnSpLocks noChangeShapeType="1"/>
            <a:stCxn id="119" idx="2"/>
            <a:endCxn id="120" idx="0"/>
          </p:cNvCxnSpPr>
          <p:nvPr/>
        </p:nvCxnSpPr>
        <p:spPr bwMode="auto">
          <a:xfrm rot="5400000">
            <a:off x="6184562" y="4145033"/>
            <a:ext cx="272903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42"/>
          <p:cNvCxnSpPr>
            <a:cxnSpLocks noChangeShapeType="1"/>
            <a:stCxn id="118" idx="2"/>
            <a:endCxn id="119" idx="0"/>
          </p:cNvCxnSpPr>
          <p:nvPr/>
        </p:nvCxnSpPr>
        <p:spPr bwMode="auto">
          <a:xfrm rot="5400000">
            <a:off x="6156023" y="3597371"/>
            <a:ext cx="329980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34"/>
          <p:cNvSpPr txBox="1">
            <a:spLocks noChangeArrowheads="1"/>
          </p:cNvSpPr>
          <p:nvPr/>
        </p:nvSpPr>
        <p:spPr bwMode="auto">
          <a:xfrm>
            <a:off x="7256481" y="2566975"/>
            <a:ext cx="47019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25" name="文字方塊 134"/>
          <p:cNvSpPr txBox="1">
            <a:spLocks noChangeArrowheads="1"/>
          </p:cNvSpPr>
          <p:nvPr/>
        </p:nvSpPr>
        <p:spPr bwMode="auto">
          <a:xfrm>
            <a:off x="7239001" y="3762361"/>
            <a:ext cx="49720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26" name="文字方塊 134"/>
          <p:cNvSpPr txBox="1">
            <a:spLocks noChangeArrowheads="1"/>
          </p:cNvSpPr>
          <p:nvPr/>
        </p:nvSpPr>
        <p:spPr bwMode="auto">
          <a:xfrm>
            <a:off x="7256481" y="3186160"/>
            <a:ext cx="44733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1.5</a:t>
            </a:r>
            <a:r>
              <a:rPr lang="en-US" altLang="zh-CN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27" name="文字方塊 134"/>
          <p:cNvSpPr txBox="1">
            <a:spLocks noChangeArrowheads="1"/>
          </p:cNvSpPr>
          <p:nvPr/>
        </p:nvSpPr>
        <p:spPr bwMode="auto">
          <a:xfrm>
            <a:off x="7243777" y="4281485"/>
            <a:ext cx="46575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1.5</a:t>
            </a:r>
            <a:r>
              <a:rPr lang="en-US" altLang="zh-CN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28" name="矩形 23"/>
          <p:cNvSpPr>
            <a:spLocks noChangeArrowheads="1"/>
          </p:cNvSpPr>
          <p:nvPr/>
        </p:nvSpPr>
        <p:spPr bwMode="auto">
          <a:xfrm>
            <a:off x="5595940" y="5178254"/>
            <a:ext cx="961036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en-US" altLang="zh-CN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CT:9S/10PCS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29" name="矩形 25"/>
          <p:cNvSpPr>
            <a:spLocks noChangeArrowheads="1"/>
          </p:cNvSpPr>
          <p:nvPr/>
        </p:nvSpPr>
        <p:spPr bwMode="auto">
          <a:xfrm>
            <a:off x="8110554" y="2105010"/>
            <a:ext cx="920961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913130">
              <a:spcBef>
                <a:spcPct val="50000"/>
              </a:spcBef>
            </a:pPr>
            <a:r>
              <a:rPr lang="zh-CN" altLang="en-US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下料移載模組</a:t>
            </a:r>
          </a:p>
        </p:txBody>
      </p:sp>
      <p:sp>
        <p:nvSpPr>
          <p:cNvPr id="130" name="矩形 175"/>
          <p:cNvSpPr>
            <a:spLocks noChangeArrowheads="1"/>
          </p:cNvSpPr>
          <p:nvPr/>
        </p:nvSpPr>
        <p:spPr bwMode="auto">
          <a:xfrm>
            <a:off x="7823092" y="2576500"/>
            <a:ext cx="1225686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轉盤旋轉到</a:t>
            </a:r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31" name="矩形 175"/>
          <p:cNvSpPr>
            <a:spLocks noChangeArrowheads="1"/>
          </p:cNvSpPr>
          <p:nvPr/>
        </p:nvSpPr>
        <p:spPr bwMode="auto">
          <a:xfrm>
            <a:off x="7823092" y="3762361"/>
            <a:ext cx="1225686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取料</a:t>
            </a:r>
            <a:r>
              <a:rPr lang="en-US" altLang="zh-CN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&amp;</a:t>
            </a:r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移載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32" name="直線單箭頭接點 136"/>
          <p:cNvCxnSpPr>
            <a:cxnSpLocks noChangeShapeType="1"/>
            <a:stCxn id="130" idx="2"/>
            <a:endCxn id="135" idx="0"/>
          </p:cNvCxnSpPr>
          <p:nvPr/>
        </p:nvCxnSpPr>
        <p:spPr bwMode="auto">
          <a:xfrm rot="5400000">
            <a:off x="8278028" y="2980628"/>
            <a:ext cx="315814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76"/>
          <p:cNvSpPr>
            <a:spLocks noChangeArrowheads="1"/>
          </p:cNvSpPr>
          <p:nvPr/>
        </p:nvSpPr>
        <p:spPr bwMode="auto">
          <a:xfrm>
            <a:off x="7823092" y="4281485"/>
            <a:ext cx="1225686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治具復位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34" name="直線單箭頭接點 136"/>
          <p:cNvCxnSpPr>
            <a:cxnSpLocks noChangeShapeType="1"/>
            <a:stCxn id="131" idx="2"/>
            <a:endCxn id="133" idx="0"/>
          </p:cNvCxnSpPr>
          <p:nvPr/>
        </p:nvCxnSpPr>
        <p:spPr bwMode="auto">
          <a:xfrm rot="5400000">
            <a:off x="8299484" y="4145033"/>
            <a:ext cx="272903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76"/>
          <p:cNvSpPr>
            <a:spLocks noChangeArrowheads="1"/>
          </p:cNvSpPr>
          <p:nvPr/>
        </p:nvSpPr>
        <p:spPr bwMode="auto">
          <a:xfrm>
            <a:off x="7823092" y="3138535"/>
            <a:ext cx="1225686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治具解鎖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36" name="直線單箭頭接點 136"/>
          <p:cNvCxnSpPr>
            <a:cxnSpLocks noChangeShapeType="1"/>
            <a:stCxn id="135" idx="2"/>
            <a:endCxn id="131" idx="0"/>
          </p:cNvCxnSpPr>
          <p:nvPr/>
        </p:nvCxnSpPr>
        <p:spPr bwMode="auto">
          <a:xfrm rot="5400000">
            <a:off x="8247133" y="3573558"/>
            <a:ext cx="377605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字方塊 134"/>
          <p:cNvSpPr txBox="1">
            <a:spLocks noChangeArrowheads="1"/>
          </p:cNvSpPr>
          <p:nvPr/>
        </p:nvSpPr>
        <p:spPr bwMode="auto">
          <a:xfrm>
            <a:off x="9049095" y="3762361"/>
            <a:ext cx="475905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10s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38" name="文字方塊 134"/>
          <p:cNvSpPr txBox="1">
            <a:spLocks noChangeArrowheads="1"/>
          </p:cNvSpPr>
          <p:nvPr/>
        </p:nvSpPr>
        <p:spPr bwMode="auto">
          <a:xfrm>
            <a:off x="9049095" y="2576500"/>
            <a:ext cx="466380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1.0s</a:t>
            </a:r>
            <a:endParaRPr lang="zh-TW" altLang="en-US" sz="1000" dirty="0" smtClean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39" name="文字方塊 134"/>
          <p:cNvSpPr txBox="1">
            <a:spLocks noChangeArrowheads="1"/>
          </p:cNvSpPr>
          <p:nvPr/>
        </p:nvSpPr>
        <p:spPr bwMode="auto">
          <a:xfrm>
            <a:off x="9048778" y="4281485"/>
            <a:ext cx="45717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0" name="文字方塊 134"/>
          <p:cNvSpPr txBox="1">
            <a:spLocks noChangeArrowheads="1"/>
          </p:cNvSpPr>
          <p:nvPr/>
        </p:nvSpPr>
        <p:spPr bwMode="auto">
          <a:xfrm>
            <a:off x="9049095" y="3138535"/>
            <a:ext cx="456855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1" name="矩形 23"/>
          <p:cNvSpPr>
            <a:spLocks noChangeArrowheads="1"/>
          </p:cNvSpPr>
          <p:nvPr/>
        </p:nvSpPr>
        <p:spPr bwMode="auto">
          <a:xfrm>
            <a:off x="7981247" y="5178254"/>
            <a:ext cx="1031568" cy="22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5027" tIns="37513" rIns="75027" bIns="37513">
            <a:spAutoFit/>
          </a:bodyPr>
          <a:lstStyle/>
          <a:p>
            <a:pPr defTabSz="748665">
              <a:spcBef>
                <a:spcPct val="50000"/>
              </a:spcBef>
            </a:pPr>
            <a:r>
              <a:rPr lang="en-US" altLang="zh-CN" sz="1000" b="1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CT:13S/10PCS</a:t>
            </a:r>
            <a:endParaRPr lang="zh-CN" altLang="en-US" sz="1000" b="1" dirty="0">
              <a:solidFill>
                <a:srgbClr val="0070C0"/>
              </a:solidFill>
              <a:latin typeface="Arial" panose="020B0604020202020204" pitchFamily="34" charset="0"/>
              <a:ea typeface="思源黑体 CN Heavy"/>
              <a:cs typeface="Arial" panose="020B0604020202020204" pitchFamily="34" charset="0"/>
            </a:endParaRPr>
          </a:p>
        </p:txBody>
      </p:sp>
      <p:sp>
        <p:nvSpPr>
          <p:cNvPr id="142" name="矩形 74"/>
          <p:cNvSpPr>
            <a:spLocks noChangeArrowheads="1"/>
          </p:cNvSpPr>
          <p:nvPr/>
        </p:nvSpPr>
        <p:spPr bwMode="auto">
          <a:xfrm>
            <a:off x="3333736" y="3138535"/>
            <a:ext cx="1571636" cy="40011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兩個機械手取料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1PCS</a:t>
            </a:r>
          </a:p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交錯放入治具（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5</a:t>
            </a:r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次）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3" name="矩形 75"/>
          <p:cNvSpPr>
            <a:spLocks noChangeArrowheads="1"/>
          </p:cNvSpPr>
          <p:nvPr/>
        </p:nvSpPr>
        <p:spPr bwMode="auto">
          <a:xfrm>
            <a:off x="3333735" y="3762361"/>
            <a:ext cx="1571637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壓料機構下壓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&amp;</a:t>
            </a:r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回位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44" name="直線單箭頭接點 76"/>
          <p:cNvCxnSpPr>
            <a:cxnSpLocks noChangeShapeType="1"/>
            <a:stCxn id="142" idx="2"/>
            <a:endCxn id="143" idx="0"/>
          </p:cNvCxnSpPr>
          <p:nvPr/>
        </p:nvCxnSpPr>
        <p:spPr bwMode="auto">
          <a:xfrm rot="5400000">
            <a:off x="4007696" y="3650503"/>
            <a:ext cx="223716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字方塊 134"/>
          <p:cNvSpPr txBox="1">
            <a:spLocks noChangeArrowheads="1"/>
          </p:cNvSpPr>
          <p:nvPr/>
        </p:nvSpPr>
        <p:spPr bwMode="auto">
          <a:xfrm>
            <a:off x="4905373" y="2576500"/>
            <a:ext cx="46672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6" name="文字方塊 134"/>
          <p:cNvSpPr txBox="1">
            <a:spLocks noChangeArrowheads="1"/>
          </p:cNvSpPr>
          <p:nvPr/>
        </p:nvSpPr>
        <p:spPr bwMode="auto">
          <a:xfrm>
            <a:off x="4905372" y="3214735"/>
            <a:ext cx="42100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12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7" name="矩形 75"/>
          <p:cNvSpPr>
            <a:spLocks noChangeArrowheads="1"/>
          </p:cNvSpPr>
          <p:nvPr/>
        </p:nvSpPr>
        <p:spPr bwMode="auto">
          <a:xfrm>
            <a:off x="3333736" y="4757743"/>
            <a:ext cx="1571637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大轉盤轉動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8" name="矩形 75"/>
          <p:cNvSpPr>
            <a:spLocks noChangeArrowheads="1"/>
          </p:cNvSpPr>
          <p:nvPr/>
        </p:nvSpPr>
        <p:spPr bwMode="auto">
          <a:xfrm>
            <a:off x="3333736" y="2576500"/>
            <a:ext cx="1571637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治具顶升定位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49" name="文字方塊 134"/>
          <p:cNvSpPr txBox="1">
            <a:spLocks noChangeArrowheads="1"/>
          </p:cNvSpPr>
          <p:nvPr/>
        </p:nvSpPr>
        <p:spPr bwMode="auto">
          <a:xfrm>
            <a:off x="4905372" y="3762361"/>
            <a:ext cx="45910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150" name="文字方塊 134"/>
          <p:cNvSpPr txBox="1">
            <a:spLocks noChangeArrowheads="1"/>
          </p:cNvSpPr>
          <p:nvPr/>
        </p:nvSpPr>
        <p:spPr bwMode="auto">
          <a:xfrm>
            <a:off x="4905372" y="4281485"/>
            <a:ext cx="45910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51" name="直線單箭頭接點 150"/>
          <p:cNvCxnSpPr>
            <a:cxnSpLocks noChangeShapeType="1"/>
            <a:stCxn id="148" idx="2"/>
            <a:endCxn id="142" idx="0"/>
          </p:cNvCxnSpPr>
          <p:nvPr/>
        </p:nvCxnSpPr>
        <p:spPr bwMode="auto">
          <a:xfrm rot="5400000">
            <a:off x="3961648" y="2980628"/>
            <a:ext cx="315814" cy="1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76"/>
          <p:cNvCxnSpPr>
            <a:cxnSpLocks noChangeShapeType="1"/>
            <a:stCxn id="153" idx="2"/>
            <a:endCxn id="147" idx="0"/>
          </p:cNvCxnSpPr>
          <p:nvPr/>
        </p:nvCxnSpPr>
        <p:spPr bwMode="auto">
          <a:xfrm rot="5400000">
            <a:off x="4004537" y="4642724"/>
            <a:ext cx="230037" cy="158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75"/>
          <p:cNvSpPr>
            <a:spLocks noChangeArrowheads="1"/>
          </p:cNvSpPr>
          <p:nvPr/>
        </p:nvSpPr>
        <p:spPr bwMode="auto">
          <a:xfrm>
            <a:off x="3333736" y="4281485"/>
            <a:ext cx="1571637" cy="246221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</a:ln>
        </p:spPr>
        <p:txBody>
          <a:bodyPr wrap="square">
            <a:spAutoFit/>
          </a:bodyPr>
          <a:lstStyle/>
          <a:p>
            <a:pPr indent="-457200" algn="ctr"/>
            <a:r>
              <a:rPr lang="zh-CN" altLang="en-US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治具下降定位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54" name="直線單箭頭接點 76"/>
          <p:cNvCxnSpPr>
            <a:cxnSpLocks noChangeShapeType="1"/>
            <a:stCxn id="143" idx="2"/>
            <a:endCxn id="153" idx="0"/>
          </p:cNvCxnSpPr>
          <p:nvPr/>
        </p:nvCxnSpPr>
        <p:spPr bwMode="auto">
          <a:xfrm rot="16200000" flipH="1">
            <a:off x="3983103" y="4145032"/>
            <a:ext cx="272903" cy="1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34"/>
          <p:cNvSpPr txBox="1">
            <a:spLocks noChangeArrowheads="1"/>
          </p:cNvSpPr>
          <p:nvPr/>
        </p:nvSpPr>
        <p:spPr bwMode="auto">
          <a:xfrm>
            <a:off x="4905372" y="4757743"/>
            <a:ext cx="45910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1.0</a:t>
            </a:r>
            <a:r>
              <a:rPr lang="en-US" altLang="zh-CN" sz="10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s</a:t>
            </a:r>
            <a:endParaRPr lang="zh-TW" altLang="en-US" sz="10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156" name="直線單箭頭接點 155"/>
          <p:cNvCxnSpPr>
            <a:cxnSpLocks noChangeShapeType="1"/>
            <a:stCxn id="117" idx="2"/>
            <a:endCxn id="118" idx="0"/>
          </p:cNvCxnSpPr>
          <p:nvPr/>
        </p:nvCxnSpPr>
        <p:spPr bwMode="auto">
          <a:xfrm rot="5400000">
            <a:off x="6168614" y="3033760"/>
            <a:ext cx="304800" cy="1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字方塊 84"/>
          <p:cNvSpPr txBox="1">
            <a:spLocks noChangeArrowheads="1"/>
          </p:cNvSpPr>
          <p:nvPr/>
        </p:nvSpPr>
        <p:spPr bwMode="auto">
          <a:xfrm>
            <a:off x="2446810" y="5694007"/>
            <a:ext cx="5906615" cy="2603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4975" tIns="37489" rIns="74975" bIns="37489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如上分析：各工位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分析，最長時間工占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16S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可以出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10PCS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产品，</a:t>
            </a:r>
            <a:r>
              <a: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故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CT</a:t>
            </a:r>
            <a:r>
              <a:rPr lang="zh-CN" alt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为</a:t>
            </a:r>
            <a:r>
              <a:rPr lang="en-US" altLang="zh-CN" sz="1200" dirty="0" smtClean="0">
                <a:solidFill>
                  <a:srgbClr val="0070C0"/>
                </a:solidFill>
                <a:latin typeface="Arial" panose="020B0604020202020204" pitchFamily="34" charset="0"/>
                <a:ea typeface="思源黑体 CN Heavy"/>
                <a:cs typeface="Arial" panose="020B0604020202020204" pitchFamily="34" charset="0"/>
              </a:rPr>
              <a:t>1.6S/PCS</a:t>
            </a:r>
            <a:endParaRPr lang="zh-TW" altLang="en-US" sz="1200" dirty="0">
              <a:solidFill>
                <a:srgbClr val="0070C0"/>
              </a:solidFill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4553</Words>
  <Application>Microsoft Office PowerPoint</Application>
  <PresentationFormat>A4 纸张(210x297 毫米)</PresentationFormat>
  <Paragraphs>740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 Unicode MS</vt:lpstr>
      <vt:lpstr>標楷體</vt:lpstr>
      <vt:lpstr>Helvetica Neue Light</vt:lpstr>
      <vt:lpstr>Microsoft JhengHei</vt:lpstr>
      <vt:lpstr>新細明體</vt:lpstr>
      <vt:lpstr>等线</vt:lpstr>
      <vt:lpstr>思源黑体 CN Heavy</vt:lpstr>
      <vt:lpstr>Arial</vt:lpstr>
      <vt:lpstr>Calibri</vt:lpstr>
      <vt:lpstr>Wingdings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CAA</cp:lastModifiedBy>
  <cp:revision>1350</cp:revision>
  <cp:lastPrinted>2024-08-09T02:53:00Z</cp:lastPrinted>
  <dcterms:created xsi:type="dcterms:W3CDTF">2023-10-26T02:44:00Z</dcterms:created>
  <dcterms:modified xsi:type="dcterms:W3CDTF">2025-09-19T06:02:49Z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A1103F7D3F804318B34EB6FCEEE7ADC9_12</vt:lpwstr>
  </property>
  <property fmtid="{D5CDD505-2E9C-101B-9397-08002B2CF9AE}" pid="3" name="KSOProductBuildVer">
    <vt:lpwstr>2052-12.1.0.22525</vt:lpwstr>
  </property>
</Properties>
</file>